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97" r:id="rId1"/>
  </p:sldMasterIdLst>
  <p:notesMasterIdLst>
    <p:notesMasterId r:id="rId24"/>
  </p:notesMasterIdLst>
  <p:sldIdLst>
    <p:sldId id="256" r:id="rId2"/>
    <p:sldId id="2040" r:id="rId3"/>
    <p:sldId id="1474" r:id="rId4"/>
    <p:sldId id="2136" r:id="rId5"/>
    <p:sldId id="2137" r:id="rId6"/>
    <p:sldId id="2138" r:id="rId7"/>
    <p:sldId id="2139" r:id="rId8"/>
    <p:sldId id="2140" r:id="rId9"/>
    <p:sldId id="2141" r:id="rId10"/>
    <p:sldId id="2148" r:id="rId11"/>
    <p:sldId id="2149" r:id="rId12"/>
    <p:sldId id="2150" r:id="rId13"/>
    <p:sldId id="2151" r:id="rId14"/>
    <p:sldId id="2152" r:id="rId15"/>
    <p:sldId id="2153" r:id="rId16"/>
    <p:sldId id="2154" r:id="rId17"/>
    <p:sldId id="2155" r:id="rId18"/>
    <p:sldId id="2156" r:id="rId19"/>
    <p:sldId id="2157" r:id="rId20"/>
    <p:sldId id="2158" r:id="rId21"/>
    <p:sldId id="2159" r:id="rId22"/>
    <p:sldId id="933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59" autoAdjust="0"/>
    <p:restoredTop sz="94660"/>
  </p:normalViewPr>
  <p:slideViewPr>
    <p:cSldViewPr snapToGrid="0">
      <p:cViewPr>
        <p:scale>
          <a:sx n="116" d="100"/>
          <a:sy n="116" d="100"/>
        </p:scale>
        <p:origin x="-132" y="-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58B2A8-1CBF-4EB0-9979-5997E2F9D246}" type="doc">
      <dgm:prSet loTypeId="urn:microsoft.com/office/officeart/2005/8/layout/process1" loCatId="process" qsTypeId="urn:microsoft.com/office/officeart/2005/8/quickstyle/3d2" qsCatId="3D" csTypeId="urn:microsoft.com/office/officeart/2005/8/colors/accent1_2" csCatId="accent1" phldr="1"/>
      <dgm:spPr/>
    </dgm:pt>
    <dgm:pt modelId="{FBE4C07F-DBE0-440C-9D32-74F2064B1300}">
      <dgm:prSet phldrT="[Текст]" custT="1"/>
      <dgm:spPr/>
      <dgm:t>
        <a:bodyPr/>
        <a:lstStyle/>
        <a:p>
          <a:r>
            <a:rPr lang="ru-RU" sz="2800" dirty="0" smtClean="0"/>
            <a:t>Учетная политика</a:t>
          </a:r>
          <a:endParaRPr lang="ru-RU" sz="2800" dirty="0"/>
        </a:p>
      </dgm:t>
    </dgm:pt>
    <dgm:pt modelId="{68A0F54D-FE6E-4476-86A7-630DC6A17E55}" type="parTrans" cxnId="{84EB228D-33AD-439C-B876-5621BF7E628F}">
      <dgm:prSet/>
      <dgm:spPr/>
      <dgm:t>
        <a:bodyPr/>
        <a:lstStyle/>
        <a:p>
          <a:endParaRPr lang="ru-RU"/>
        </a:p>
      </dgm:t>
    </dgm:pt>
    <dgm:pt modelId="{547DE896-93B5-46B8-A5CD-9FD5C7BCBBF2}" type="sibTrans" cxnId="{84EB228D-33AD-439C-B876-5621BF7E628F}">
      <dgm:prSet/>
      <dgm:spPr/>
      <dgm:t>
        <a:bodyPr/>
        <a:lstStyle/>
        <a:p>
          <a:endParaRPr lang="ru-RU"/>
        </a:p>
      </dgm:t>
    </dgm:pt>
    <dgm:pt modelId="{6462ED29-6E3C-40E0-995D-7ED7CEDD2543}">
      <dgm:prSet phldrT="[Текст]"/>
      <dgm:spPr/>
      <dgm:t>
        <a:bodyPr/>
        <a:lstStyle/>
        <a:p>
          <a:pPr>
            <a:lnSpc>
              <a:spcPct val="120000"/>
            </a:lnSpc>
            <a:spcAft>
              <a:spcPts val="0"/>
            </a:spcAft>
          </a:pPr>
          <a:r>
            <a:rPr lang="ru-RU" dirty="0" smtClean="0"/>
            <a:t>Порядок организации и обеспечения (осуществления) внутреннего контроля</a:t>
          </a:r>
          <a:endParaRPr lang="ru-RU" dirty="0"/>
        </a:p>
      </dgm:t>
    </dgm:pt>
    <dgm:pt modelId="{7109B322-E9A6-492A-ACD3-846AD6B8D146}" type="parTrans" cxnId="{CBE48248-CD1F-48B8-A97B-E81E32BADFDA}">
      <dgm:prSet/>
      <dgm:spPr/>
      <dgm:t>
        <a:bodyPr/>
        <a:lstStyle/>
        <a:p>
          <a:endParaRPr lang="ru-RU"/>
        </a:p>
      </dgm:t>
    </dgm:pt>
    <dgm:pt modelId="{49FB9B91-469C-4F5F-8D92-66FB0427A10F}" type="sibTrans" cxnId="{CBE48248-CD1F-48B8-A97B-E81E32BADFDA}">
      <dgm:prSet/>
      <dgm:spPr/>
      <dgm:t>
        <a:bodyPr/>
        <a:lstStyle/>
        <a:p>
          <a:endParaRPr lang="ru-RU"/>
        </a:p>
      </dgm:t>
    </dgm:pt>
    <dgm:pt modelId="{263D2839-B545-47B8-B79B-54A8BAAD8822}" type="pres">
      <dgm:prSet presAssocID="{CB58B2A8-1CBF-4EB0-9979-5997E2F9D246}" presName="Name0" presStyleCnt="0">
        <dgm:presLayoutVars>
          <dgm:dir/>
          <dgm:resizeHandles val="exact"/>
        </dgm:presLayoutVars>
      </dgm:prSet>
      <dgm:spPr/>
    </dgm:pt>
    <dgm:pt modelId="{D359E1E1-6C91-4BF8-B121-52DE93C1668A}" type="pres">
      <dgm:prSet presAssocID="{FBE4C07F-DBE0-440C-9D32-74F2064B130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859D7E-ECD5-4284-9E1E-97D6BD66FE5A}" type="pres">
      <dgm:prSet presAssocID="{547DE896-93B5-46B8-A5CD-9FD5C7BCBBF2}" presName="sibTrans" presStyleLbl="sibTrans2D1" presStyleIdx="0" presStyleCnt="1"/>
      <dgm:spPr/>
      <dgm:t>
        <a:bodyPr/>
        <a:lstStyle/>
        <a:p>
          <a:endParaRPr lang="ru-RU"/>
        </a:p>
      </dgm:t>
    </dgm:pt>
    <dgm:pt modelId="{A7D4C1CA-3B27-4C6C-882C-8473FF14F835}" type="pres">
      <dgm:prSet presAssocID="{547DE896-93B5-46B8-A5CD-9FD5C7BCBBF2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D3FDA974-2386-48C8-927B-648F4B551402}" type="pres">
      <dgm:prSet presAssocID="{6462ED29-6E3C-40E0-995D-7ED7CEDD254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A41A6C-7586-4284-AC85-D0B23476A33B}" type="presOf" srcId="{547DE896-93B5-46B8-A5CD-9FD5C7BCBBF2}" destId="{38859D7E-ECD5-4284-9E1E-97D6BD66FE5A}" srcOrd="0" destOrd="0" presId="urn:microsoft.com/office/officeart/2005/8/layout/process1"/>
    <dgm:cxn modelId="{BFAE5F06-2C3C-4129-A5D6-6671C38819DB}" type="presOf" srcId="{547DE896-93B5-46B8-A5CD-9FD5C7BCBBF2}" destId="{A7D4C1CA-3B27-4C6C-882C-8473FF14F835}" srcOrd="1" destOrd="0" presId="urn:microsoft.com/office/officeart/2005/8/layout/process1"/>
    <dgm:cxn modelId="{91DD86D8-2F71-4428-ACBF-65C894C703C4}" type="presOf" srcId="{FBE4C07F-DBE0-440C-9D32-74F2064B1300}" destId="{D359E1E1-6C91-4BF8-B121-52DE93C1668A}" srcOrd="0" destOrd="0" presId="urn:microsoft.com/office/officeart/2005/8/layout/process1"/>
    <dgm:cxn modelId="{84EB228D-33AD-439C-B876-5621BF7E628F}" srcId="{CB58B2A8-1CBF-4EB0-9979-5997E2F9D246}" destId="{FBE4C07F-DBE0-440C-9D32-74F2064B1300}" srcOrd="0" destOrd="0" parTransId="{68A0F54D-FE6E-4476-86A7-630DC6A17E55}" sibTransId="{547DE896-93B5-46B8-A5CD-9FD5C7BCBBF2}"/>
    <dgm:cxn modelId="{CBE48248-CD1F-48B8-A97B-E81E32BADFDA}" srcId="{CB58B2A8-1CBF-4EB0-9979-5997E2F9D246}" destId="{6462ED29-6E3C-40E0-995D-7ED7CEDD2543}" srcOrd="1" destOrd="0" parTransId="{7109B322-E9A6-492A-ACD3-846AD6B8D146}" sibTransId="{49FB9B91-469C-4F5F-8D92-66FB0427A10F}"/>
    <dgm:cxn modelId="{99235BFC-83BC-4B9C-B98C-C1EA7FFB4952}" type="presOf" srcId="{6462ED29-6E3C-40E0-995D-7ED7CEDD2543}" destId="{D3FDA974-2386-48C8-927B-648F4B551402}" srcOrd="0" destOrd="0" presId="urn:microsoft.com/office/officeart/2005/8/layout/process1"/>
    <dgm:cxn modelId="{198B760F-B4B3-4C88-842B-DA41B60DB6A5}" type="presOf" srcId="{CB58B2A8-1CBF-4EB0-9979-5997E2F9D246}" destId="{263D2839-B545-47B8-B79B-54A8BAAD8822}" srcOrd="0" destOrd="0" presId="urn:microsoft.com/office/officeart/2005/8/layout/process1"/>
    <dgm:cxn modelId="{A28D1EAA-27F5-4C68-AFC5-E98DD37E58BB}" type="presParOf" srcId="{263D2839-B545-47B8-B79B-54A8BAAD8822}" destId="{D359E1E1-6C91-4BF8-B121-52DE93C1668A}" srcOrd="0" destOrd="0" presId="urn:microsoft.com/office/officeart/2005/8/layout/process1"/>
    <dgm:cxn modelId="{A4C1F554-4A3C-46D8-BC5C-892EA6631CE9}" type="presParOf" srcId="{263D2839-B545-47B8-B79B-54A8BAAD8822}" destId="{38859D7E-ECD5-4284-9E1E-97D6BD66FE5A}" srcOrd="1" destOrd="0" presId="urn:microsoft.com/office/officeart/2005/8/layout/process1"/>
    <dgm:cxn modelId="{E2648BB5-6B63-4C08-B5FA-AB379F8C163B}" type="presParOf" srcId="{38859D7E-ECD5-4284-9E1E-97D6BD66FE5A}" destId="{A7D4C1CA-3B27-4C6C-882C-8473FF14F835}" srcOrd="0" destOrd="0" presId="urn:microsoft.com/office/officeart/2005/8/layout/process1"/>
    <dgm:cxn modelId="{A37964EA-C772-4E8A-A35A-E8EA2A108B22}" type="presParOf" srcId="{263D2839-B545-47B8-B79B-54A8BAAD8822}" destId="{D3FDA974-2386-48C8-927B-648F4B55140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844817-8456-46D2-BB76-8F7531399B2F}" type="doc">
      <dgm:prSet loTypeId="urn:microsoft.com/office/officeart/2005/8/layout/process1" loCatId="process" qsTypeId="urn:microsoft.com/office/officeart/2005/8/quickstyle/3d2" qsCatId="3D" csTypeId="urn:microsoft.com/office/officeart/2005/8/colors/accent1_2" csCatId="accent1" phldr="1"/>
      <dgm:spPr/>
    </dgm:pt>
    <dgm:pt modelId="{E23EB988-F708-43E8-8F79-37BF00D499E7}">
      <dgm:prSet phldrT="[Текст]"/>
      <dgm:spPr/>
      <dgm:t>
        <a:bodyPr/>
        <a:lstStyle/>
        <a:p>
          <a:r>
            <a:rPr lang="ru-RU" dirty="0" smtClean="0"/>
            <a:t>Нет кворума</a:t>
          </a:r>
          <a:endParaRPr lang="ru-RU" dirty="0"/>
        </a:p>
      </dgm:t>
    </dgm:pt>
    <dgm:pt modelId="{015F6099-D229-40D4-A005-457BB83BC6EA}" type="parTrans" cxnId="{F0EAA2A0-B4C9-4BC6-B5C1-3781E0214CF9}">
      <dgm:prSet/>
      <dgm:spPr/>
      <dgm:t>
        <a:bodyPr/>
        <a:lstStyle/>
        <a:p>
          <a:endParaRPr lang="ru-RU"/>
        </a:p>
      </dgm:t>
    </dgm:pt>
    <dgm:pt modelId="{F57786EF-ED62-429C-A3AD-4005858C4C56}" type="sibTrans" cxnId="{F0EAA2A0-B4C9-4BC6-B5C1-3781E0214CF9}">
      <dgm:prSet/>
      <dgm:spPr/>
      <dgm:t>
        <a:bodyPr/>
        <a:lstStyle/>
        <a:p>
          <a:endParaRPr lang="ru-RU"/>
        </a:p>
      </dgm:t>
    </dgm:pt>
    <dgm:pt modelId="{C4EF7B01-5539-43BA-8C32-987F0497423A}">
      <dgm:prSet phldrT="[Текст]"/>
      <dgm:spPr/>
      <dgm:t>
        <a:bodyPr/>
        <a:lstStyle/>
        <a:p>
          <a:r>
            <a:rPr lang="ru-RU" dirty="0" smtClean="0"/>
            <a:t>Инвентаризацию прекратить</a:t>
          </a:r>
          <a:endParaRPr lang="ru-RU" dirty="0"/>
        </a:p>
      </dgm:t>
    </dgm:pt>
    <dgm:pt modelId="{7B00C35A-CB54-46CF-9849-E460E3354324}" type="parTrans" cxnId="{73E2D9AA-D3F8-42FB-A5DE-C2D1BBB99AF6}">
      <dgm:prSet/>
      <dgm:spPr/>
      <dgm:t>
        <a:bodyPr/>
        <a:lstStyle/>
        <a:p>
          <a:endParaRPr lang="ru-RU"/>
        </a:p>
      </dgm:t>
    </dgm:pt>
    <dgm:pt modelId="{B75A9F71-33DE-40DF-9C13-ED17E3541E4A}" type="sibTrans" cxnId="{73E2D9AA-D3F8-42FB-A5DE-C2D1BBB99AF6}">
      <dgm:prSet/>
      <dgm:spPr/>
      <dgm:t>
        <a:bodyPr/>
        <a:lstStyle/>
        <a:p>
          <a:endParaRPr lang="ru-RU"/>
        </a:p>
      </dgm:t>
    </dgm:pt>
    <dgm:pt modelId="{6C5E72B6-C354-43FA-A271-DBE151BA20DC}">
      <dgm:prSet phldrT="[Текст]"/>
      <dgm:spPr/>
      <dgm:t>
        <a:bodyPr/>
        <a:lstStyle/>
        <a:p>
          <a:r>
            <a:rPr lang="ru-RU" dirty="0" smtClean="0"/>
            <a:t>Новое Решение о проведении инвентаризации</a:t>
          </a:r>
          <a:endParaRPr lang="ru-RU" dirty="0"/>
        </a:p>
      </dgm:t>
    </dgm:pt>
    <dgm:pt modelId="{CF72035E-26ED-4F4C-9F87-1DB2CFD3DFE7}" type="parTrans" cxnId="{F503D27B-C90C-4FDF-A76F-AB1C7930CD27}">
      <dgm:prSet/>
      <dgm:spPr/>
      <dgm:t>
        <a:bodyPr/>
        <a:lstStyle/>
        <a:p>
          <a:endParaRPr lang="ru-RU"/>
        </a:p>
      </dgm:t>
    </dgm:pt>
    <dgm:pt modelId="{87C5BB98-CEB7-4E7E-A1AF-65ED47C65043}" type="sibTrans" cxnId="{F503D27B-C90C-4FDF-A76F-AB1C7930CD27}">
      <dgm:prSet/>
      <dgm:spPr/>
      <dgm:t>
        <a:bodyPr/>
        <a:lstStyle/>
        <a:p>
          <a:endParaRPr lang="ru-RU"/>
        </a:p>
      </dgm:t>
    </dgm:pt>
    <dgm:pt modelId="{8E4C9940-59EC-4F26-93E2-CD20FF3E122C}" type="pres">
      <dgm:prSet presAssocID="{64844817-8456-46D2-BB76-8F7531399B2F}" presName="Name0" presStyleCnt="0">
        <dgm:presLayoutVars>
          <dgm:dir/>
          <dgm:resizeHandles val="exact"/>
        </dgm:presLayoutVars>
      </dgm:prSet>
      <dgm:spPr/>
    </dgm:pt>
    <dgm:pt modelId="{6E991F50-27F1-4156-B6F5-2BAC35D2AB09}" type="pres">
      <dgm:prSet presAssocID="{E23EB988-F708-43E8-8F79-37BF00D499E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D9E0B5-D5E8-41CC-9A1D-653F1040A06B}" type="pres">
      <dgm:prSet presAssocID="{F57786EF-ED62-429C-A3AD-4005858C4C56}" presName="sibTrans" presStyleLbl="sibTrans2D1" presStyleIdx="0" presStyleCnt="2"/>
      <dgm:spPr/>
      <dgm:t>
        <a:bodyPr/>
        <a:lstStyle/>
        <a:p>
          <a:endParaRPr lang="ru-RU"/>
        </a:p>
      </dgm:t>
    </dgm:pt>
    <dgm:pt modelId="{8EC9EB0A-94F8-414A-9C45-600E2093EFF5}" type="pres">
      <dgm:prSet presAssocID="{F57786EF-ED62-429C-A3AD-4005858C4C56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BFCE5E68-A0C1-4ED1-A70A-F167F100CCE4}" type="pres">
      <dgm:prSet presAssocID="{C4EF7B01-5539-43BA-8C32-987F0497423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F03244-BFCE-459B-8263-FE36AD7E2024}" type="pres">
      <dgm:prSet presAssocID="{B75A9F71-33DE-40DF-9C13-ED17E3541E4A}" presName="sibTrans" presStyleLbl="sibTrans2D1" presStyleIdx="1" presStyleCnt="2"/>
      <dgm:spPr/>
      <dgm:t>
        <a:bodyPr/>
        <a:lstStyle/>
        <a:p>
          <a:endParaRPr lang="ru-RU"/>
        </a:p>
      </dgm:t>
    </dgm:pt>
    <dgm:pt modelId="{0543D1E1-97C3-483C-BB2A-3FC233CDDB83}" type="pres">
      <dgm:prSet presAssocID="{B75A9F71-33DE-40DF-9C13-ED17E3541E4A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26BCC60-CAA8-4812-8D2E-BB63DA52FED5}" type="pres">
      <dgm:prSet presAssocID="{6C5E72B6-C354-43FA-A271-DBE151BA20D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4DEEDB-7C07-4288-AB37-EDADA1642FE9}" type="presOf" srcId="{F57786EF-ED62-429C-A3AD-4005858C4C56}" destId="{CDD9E0B5-D5E8-41CC-9A1D-653F1040A06B}" srcOrd="0" destOrd="0" presId="urn:microsoft.com/office/officeart/2005/8/layout/process1"/>
    <dgm:cxn modelId="{423002C6-9B26-468B-A7A1-72DD3E782F16}" type="presOf" srcId="{B75A9F71-33DE-40DF-9C13-ED17E3541E4A}" destId="{0543D1E1-97C3-483C-BB2A-3FC233CDDB83}" srcOrd="1" destOrd="0" presId="urn:microsoft.com/office/officeart/2005/8/layout/process1"/>
    <dgm:cxn modelId="{E3AA5059-7F3D-4DDB-83F5-C45E987AB004}" type="presOf" srcId="{B75A9F71-33DE-40DF-9C13-ED17E3541E4A}" destId="{BCF03244-BFCE-459B-8263-FE36AD7E2024}" srcOrd="0" destOrd="0" presId="urn:microsoft.com/office/officeart/2005/8/layout/process1"/>
    <dgm:cxn modelId="{F1259CD1-4BE3-4222-9C5B-42718A80BF17}" type="presOf" srcId="{C4EF7B01-5539-43BA-8C32-987F0497423A}" destId="{BFCE5E68-A0C1-4ED1-A70A-F167F100CCE4}" srcOrd="0" destOrd="0" presId="urn:microsoft.com/office/officeart/2005/8/layout/process1"/>
    <dgm:cxn modelId="{B16BB9E8-6843-4218-8773-DB33403F868E}" type="presOf" srcId="{E23EB988-F708-43E8-8F79-37BF00D499E7}" destId="{6E991F50-27F1-4156-B6F5-2BAC35D2AB09}" srcOrd="0" destOrd="0" presId="urn:microsoft.com/office/officeart/2005/8/layout/process1"/>
    <dgm:cxn modelId="{3AF237F2-C50A-4A67-8C97-6BC2D6ABB3F9}" type="presOf" srcId="{F57786EF-ED62-429C-A3AD-4005858C4C56}" destId="{8EC9EB0A-94F8-414A-9C45-600E2093EFF5}" srcOrd="1" destOrd="0" presId="urn:microsoft.com/office/officeart/2005/8/layout/process1"/>
    <dgm:cxn modelId="{73E2D9AA-D3F8-42FB-A5DE-C2D1BBB99AF6}" srcId="{64844817-8456-46D2-BB76-8F7531399B2F}" destId="{C4EF7B01-5539-43BA-8C32-987F0497423A}" srcOrd="1" destOrd="0" parTransId="{7B00C35A-CB54-46CF-9849-E460E3354324}" sibTransId="{B75A9F71-33DE-40DF-9C13-ED17E3541E4A}"/>
    <dgm:cxn modelId="{F503D27B-C90C-4FDF-A76F-AB1C7930CD27}" srcId="{64844817-8456-46D2-BB76-8F7531399B2F}" destId="{6C5E72B6-C354-43FA-A271-DBE151BA20DC}" srcOrd="2" destOrd="0" parTransId="{CF72035E-26ED-4F4C-9F87-1DB2CFD3DFE7}" sibTransId="{87C5BB98-CEB7-4E7E-A1AF-65ED47C65043}"/>
    <dgm:cxn modelId="{E4E8B06F-A712-4F86-96EF-FE256650BECB}" type="presOf" srcId="{64844817-8456-46D2-BB76-8F7531399B2F}" destId="{8E4C9940-59EC-4F26-93E2-CD20FF3E122C}" srcOrd="0" destOrd="0" presId="urn:microsoft.com/office/officeart/2005/8/layout/process1"/>
    <dgm:cxn modelId="{F0EAA2A0-B4C9-4BC6-B5C1-3781E0214CF9}" srcId="{64844817-8456-46D2-BB76-8F7531399B2F}" destId="{E23EB988-F708-43E8-8F79-37BF00D499E7}" srcOrd="0" destOrd="0" parTransId="{015F6099-D229-40D4-A005-457BB83BC6EA}" sibTransId="{F57786EF-ED62-429C-A3AD-4005858C4C56}"/>
    <dgm:cxn modelId="{E2FA7BDE-C439-4091-B6E5-F9EC246D70C1}" type="presOf" srcId="{6C5E72B6-C354-43FA-A271-DBE151BA20DC}" destId="{326BCC60-CAA8-4812-8D2E-BB63DA52FED5}" srcOrd="0" destOrd="0" presId="urn:microsoft.com/office/officeart/2005/8/layout/process1"/>
    <dgm:cxn modelId="{65C183CB-DF79-4164-A6E4-4100FF831ACE}" type="presParOf" srcId="{8E4C9940-59EC-4F26-93E2-CD20FF3E122C}" destId="{6E991F50-27F1-4156-B6F5-2BAC35D2AB09}" srcOrd="0" destOrd="0" presId="urn:microsoft.com/office/officeart/2005/8/layout/process1"/>
    <dgm:cxn modelId="{E65A365A-B608-4DF2-A5D8-1BF0EEFA706D}" type="presParOf" srcId="{8E4C9940-59EC-4F26-93E2-CD20FF3E122C}" destId="{CDD9E0B5-D5E8-41CC-9A1D-653F1040A06B}" srcOrd="1" destOrd="0" presId="urn:microsoft.com/office/officeart/2005/8/layout/process1"/>
    <dgm:cxn modelId="{78B993AA-A574-4378-8730-5A6D0E58C36D}" type="presParOf" srcId="{CDD9E0B5-D5E8-41CC-9A1D-653F1040A06B}" destId="{8EC9EB0A-94F8-414A-9C45-600E2093EFF5}" srcOrd="0" destOrd="0" presId="urn:microsoft.com/office/officeart/2005/8/layout/process1"/>
    <dgm:cxn modelId="{88748CF6-279A-4421-86F5-49123B6BFDD3}" type="presParOf" srcId="{8E4C9940-59EC-4F26-93E2-CD20FF3E122C}" destId="{BFCE5E68-A0C1-4ED1-A70A-F167F100CCE4}" srcOrd="2" destOrd="0" presId="urn:microsoft.com/office/officeart/2005/8/layout/process1"/>
    <dgm:cxn modelId="{3A74A2B7-AB4E-4BC9-A486-341DC1B5FF3F}" type="presParOf" srcId="{8E4C9940-59EC-4F26-93E2-CD20FF3E122C}" destId="{BCF03244-BFCE-459B-8263-FE36AD7E2024}" srcOrd="3" destOrd="0" presId="urn:microsoft.com/office/officeart/2005/8/layout/process1"/>
    <dgm:cxn modelId="{36BB3073-43FC-454F-88AE-2AD5FDB21BEB}" type="presParOf" srcId="{BCF03244-BFCE-459B-8263-FE36AD7E2024}" destId="{0543D1E1-97C3-483C-BB2A-3FC233CDDB83}" srcOrd="0" destOrd="0" presId="urn:microsoft.com/office/officeart/2005/8/layout/process1"/>
    <dgm:cxn modelId="{5FE45AC0-3C71-4D89-8646-F7093C6FE117}" type="presParOf" srcId="{8E4C9940-59EC-4F26-93E2-CD20FF3E122C}" destId="{326BCC60-CAA8-4812-8D2E-BB63DA52FED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9E1E1-6C91-4BF8-B121-52DE93C1668A}">
      <dsp:nvSpPr>
        <dsp:cNvPr id="0" name=""/>
        <dsp:cNvSpPr/>
      </dsp:nvSpPr>
      <dsp:spPr>
        <a:xfrm>
          <a:off x="1587" y="0"/>
          <a:ext cx="3385343" cy="1447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Учетная политика</a:t>
          </a:r>
          <a:endParaRPr lang="ru-RU" sz="2800" kern="1200" dirty="0"/>
        </a:p>
      </dsp:txBody>
      <dsp:txXfrm>
        <a:off x="43992" y="42405"/>
        <a:ext cx="3300533" cy="1362990"/>
      </dsp:txXfrm>
    </dsp:sp>
    <dsp:sp modelId="{38859D7E-ECD5-4284-9E1E-97D6BD66FE5A}">
      <dsp:nvSpPr>
        <dsp:cNvPr id="0" name=""/>
        <dsp:cNvSpPr/>
      </dsp:nvSpPr>
      <dsp:spPr>
        <a:xfrm>
          <a:off x="3725465" y="304117"/>
          <a:ext cx="717692" cy="8395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3725465" y="472030"/>
        <a:ext cx="502384" cy="503739"/>
      </dsp:txXfrm>
    </dsp:sp>
    <dsp:sp modelId="{D3FDA974-2386-48C8-927B-648F4B551402}">
      <dsp:nvSpPr>
        <dsp:cNvPr id="0" name=""/>
        <dsp:cNvSpPr/>
      </dsp:nvSpPr>
      <dsp:spPr>
        <a:xfrm>
          <a:off x="4741068" y="0"/>
          <a:ext cx="3385343" cy="1447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12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/>
            <a:t>Порядок организации и обеспечения (осуществления) внутреннего контроля</a:t>
          </a:r>
          <a:endParaRPr lang="ru-RU" sz="1700" kern="1200" dirty="0"/>
        </a:p>
      </dsp:txBody>
      <dsp:txXfrm>
        <a:off x="4783473" y="42405"/>
        <a:ext cx="3300533" cy="13629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FC949-44CD-4DA1-BB18-5C4472A78B58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3D863-AE31-4841-947F-F37D5E11A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441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6B-510C-4BA2-A701-3DF797C2C79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830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6B-510C-4BA2-A701-3DF797C2C791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83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6B-510C-4BA2-A701-3DF797C2C791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6989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6B-510C-4BA2-A701-3DF797C2C791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455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6B-510C-4BA2-A701-3DF797C2C791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8917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6B-510C-4BA2-A701-3DF797C2C791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0276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6B-510C-4BA2-A701-3DF797C2C791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0259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6B-510C-4BA2-A701-3DF797C2C791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5128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6B-510C-4BA2-A701-3DF797C2C791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8886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6B-510C-4BA2-A701-3DF797C2C791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6039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6B-510C-4BA2-A701-3DF797C2C791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144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6B-510C-4BA2-A701-3DF797C2C79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2275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6B-510C-4BA2-A701-3DF797C2C791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967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6B-510C-4BA2-A701-3DF797C2C79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699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6B-510C-4BA2-A701-3DF797C2C79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439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6B-510C-4BA2-A701-3DF797C2C79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191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6B-510C-4BA2-A701-3DF797C2C79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80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6B-510C-4BA2-A701-3DF797C2C79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8041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6B-510C-4BA2-A701-3DF797C2C79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226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6B-510C-4BA2-A701-3DF797C2C79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502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7363-CD1B-4206-8FA3-1FB5A2719F6C}" type="datetime1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85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CEB4-CD9F-4CE2-870E-DEE5F3ED3DFA}" type="datetime1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76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C0BF-34C8-4170-BA90-41A1BF75BB8A}" type="datetime1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298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2821-3BE8-41F2-AB5D-5D99CFAE7276}" type="datetime1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973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7130-AD01-4A99-8A57-DEAF7DBF2E42}" type="datetime1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391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44077-B621-498E-AB39-FD27BC777E57}" type="datetime1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958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9DB7-E53F-4BA2-AD0D-AF075EAD2863}" type="datetime1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373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115C-52C9-4417-8621-E76CF28F279D}" type="datetime1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045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079F-0F9B-4177-A8CE-1964189B1411}" type="datetime1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15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B0A3-327A-4DEA-BAC1-35584064B702}" type="datetime1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38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AB2E-36F3-44A9-953E-810B912FEDDE}" type="datetime1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692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9A28-AAD2-47FC-A111-47D23E15EE66}" type="datetime1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75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F626-230A-4B6C-8EE2-239744AF3240}" type="datetime1">
              <a:rPr lang="ru-RU" smtClean="0"/>
              <a:t>23.11.2023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651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7707-9063-4E0A-8C09-A6706CB3CC89}" type="datetime1">
              <a:rPr lang="ru-RU" smtClean="0"/>
              <a:t>23.11.2023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206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53FC-1DB4-4A34-96EF-5DE8F90923F0}" type="datetime1">
              <a:rPr lang="ru-RU" smtClean="0"/>
              <a:t>23.11.2023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2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643C-0F7F-43AE-A65B-4DB92EE2DBEB}" type="datetime1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07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8935-0844-4907-ABEC-C43C63836EDE}" type="datetime1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00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C0607EB-F580-4F5A-A4DC-37F3E864D45B}" type="datetime1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66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4277" y="1079500"/>
            <a:ext cx="10728323" cy="2895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dirty="0"/>
              <a:t>Новые требования к инвентаризации активов и обязательств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55080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843" y="0"/>
            <a:ext cx="11845157" cy="630621"/>
          </a:xfrm>
          <a:noFill/>
        </p:spPr>
        <p:txBody>
          <a:bodyPr anchor="t">
            <a:noAutofit/>
          </a:bodyPr>
          <a:lstStyle/>
          <a:p>
            <a:pPr algn="r">
              <a:lnSpc>
                <a:spcPct val="120000"/>
              </a:lnSpc>
            </a:pPr>
            <a:r>
              <a:rPr lang="ru-RU" sz="3200" dirty="0" smtClean="0"/>
              <a:t>Методы проведения инвентаризации</a:t>
            </a:r>
            <a:r>
              <a:rPr lang="ru-RU" sz="3200" dirty="0" smtClean="0">
                <a:cs typeface="Times New Roman" panose="02020603050405020304" pitchFamily="18" charset="0"/>
              </a:rPr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95" y="716438"/>
            <a:ext cx="11972041" cy="6033154"/>
          </a:xfrm>
          <a:solidFill>
            <a:schemeClr val="bg1">
              <a:alpha val="77000"/>
            </a:schemeClr>
          </a:solidFill>
        </p:spPr>
        <p:txBody>
          <a:bodyPr anchor="ctr">
            <a:normAutofit/>
          </a:bodyPr>
          <a:lstStyle/>
          <a:p>
            <a:pPr marL="20025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800" dirty="0">
                <a:solidFill>
                  <a:srgbClr val="C00000"/>
                </a:solidFill>
              </a:rPr>
              <a:t>Методы (способы) </a:t>
            </a:r>
            <a:r>
              <a:rPr lang="ru-RU" sz="2800" dirty="0"/>
              <a:t>проведения инвентаризации:</a:t>
            </a:r>
          </a:p>
          <a:p>
            <a:pPr marL="391500" indent="-371475">
              <a:lnSpc>
                <a:spcPct val="120000"/>
              </a:lnSpc>
              <a:spcBef>
                <a:spcPts val="600"/>
              </a:spcBef>
              <a:buSzPct val="100000"/>
              <a:buFont typeface="+mj-lt"/>
              <a:buAutoNum type="arabicParenR"/>
            </a:pPr>
            <a:r>
              <a:rPr lang="ru-RU" dirty="0"/>
              <a:t>в отношении материальных ценностей, отражаемых в составе активов, а также материальных ценностей, являющихся объектами инвентаризации, информация о которых подлежит отражению на забалансовых счетах, инвентаризация проводится, если иное не установлено настоящими общими требованиями, </a:t>
            </a:r>
            <a:r>
              <a:rPr lang="ru-RU" dirty="0">
                <a:solidFill>
                  <a:srgbClr val="C00000"/>
                </a:solidFill>
              </a:rPr>
              <a:t>путем подсчета, взвешивания, обмера, осмотра </a:t>
            </a:r>
            <a:r>
              <a:rPr lang="ru-RU" dirty="0"/>
              <a:t>(далее – методы осмотра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6800709" y="5483475"/>
            <a:ext cx="2703899" cy="838191"/>
          </a:xfrm>
          <a:prstGeom prst="wedgeRoundRectCallout">
            <a:avLst>
              <a:gd name="adj1" fmla="val -79385"/>
              <a:gd name="adj2" fmla="val -116156"/>
              <a:gd name="adj3" fmla="val 16667"/>
            </a:avLst>
          </a:prstGeom>
          <a:gradFill flip="none" rotWithShape="1">
            <a:gsLst>
              <a:gs pos="0">
                <a:srgbClr val="C0000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Метод осмотра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9529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843" y="0"/>
            <a:ext cx="11845157" cy="630621"/>
          </a:xfrm>
          <a:noFill/>
        </p:spPr>
        <p:txBody>
          <a:bodyPr anchor="t">
            <a:noAutofit/>
          </a:bodyPr>
          <a:lstStyle/>
          <a:p>
            <a:pPr algn="r">
              <a:lnSpc>
                <a:spcPct val="120000"/>
              </a:lnSpc>
            </a:pPr>
            <a:r>
              <a:rPr lang="ru-RU" sz="3200" dirty="0" smtClean="0"/>
              <a:t>Методы проведения инвентаризации</a:t>
            </a:r>
            <a:r>
              <a:rPr lang="ru-RU" sz="3200" dirty="0" smtClean="0">
                <a:cs typeface="Times New Roman" panose="02020603050405020304" pitchFamily="18" charset="0"/>
              </a:rPr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95" y="716438"/>
            <a:ext cx="11972041" cy="6033154"/>
          </a:xfrm>
          <a:solidFill>
            <a:schemeClr val="bg1">
              <a:alpha val="77000"/>
            </a:schemeClr>
          </a:solidFill>
        </p:spPr>
        <p:txBody>
          <a:bodyPr anchor="t">
            <a:normAutofit/>
          </a:bodyPr>
          <a:lstStyle/>
          <a:p>
            <a:pPr marL="20025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800" dirty="0">
                <a:solidFill>
                  <a:srgbClr val="C00000"/>
                </a:solidFill>
              </a:rPr>
              <a:t>Методы (способы) </a:t>
            </a:r>
            <a:r>
              <a:rPr lang="ru-RU" sz="2800" dirty="0"/>
              <a:t>проведения инвентаризации: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SzPct val="100000"/>
              <a:buFont typeface="+mj-lt"/>
              <a:buAutoNum type="arabicParenR" startAt="2"/>
            </a:pPr>
            <a:r>
              <a:rPr lang="ru-RU" sz="2200" dirty="0"/>
              <a:t>Инвентаризацию запасов, иных материальных ценностей, хранящихся в исправной (</a:t>
            </a:r>
            <a:r>
              <a:rPr lang="ru-RU" sz="2200" dirty="0">
                <a:solidFill>
                  <a:srgbClr val="C00000"/>
                </a:solidFill>
              </a:rPr>
              <a:t>неповрежденной) упаковке </a:t>
            </a:r>
            <a:r>
              <a:rPr lang="ru-RU" sz="2200" dirty="0"/>
              <a:t>(таре, контейнере, боксе, иной упаковке), при наличии на упаковке письменной информации (трафарета, описи), содержащей данные, позволяющие произвести расчет наличия материальных ценностей </a:t>
            </a:r>
            <a:r>
              <a:rPr lang="ru-RU" sz="2200" dirty="0">
                <a:solidFill>
                  <a:srgbClr val="C00000"/>
                </a:solidFill>
              </a:rPr>
              <a:t>без вскрытия упаковки</a:t>
            </a:r>
            <a:r>
              <a:rPr lang="ru-RU" sz="2200" dirty="0"/>
              <a:t>, допускается осуществлять на основании указанной информации путем подсчета мест (массы нетто, брутто) в упаковке и пересчета упаковок. При этом </a:t>
            </a:r>
            <a:r>
              <a:rPr lang="ru-RU" sz="2200" dirty="0">
                <a:solidFill>
                  <a:srgbClr val="C00000"/>
                </a:solidFill>
              </a:rPr>
              <a:t>порядком проведения инвентаризации устанавливаются условия (процент, доля) обязательной проверки на выборочной основе части упаковок посредством их вскрытия и обмера </a:t>
            </a:r>
            <a:r>
              <a:rPr lang="ru-RU" sz="2200" dirty="0"/>
              <a:t>(пересчета, взвешивания, замера) хранящихся в них материальных запасов в натуре (номенклатурных позиций).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9131784" y="5473519"/>
            <a:ext cx="2703899" cy="838191"/>
          </a:xfrm>
          <a:prstGeom prst="wedgeRoundRectCallout">
            <a:avLst>
              <a:gd name="adj1" fmla="val -60809"/>
              <a:gd name="adj2" fmla="val -86962"/>
              <a:gd name="adj3" fmla="val 16667"/>
            </a:avLst>
          </a:prstGeom>
          <a:gradFill flip="none" rotWithShape="1">
            <a:gsLst>
              <a:gs pos="0">
                <a:srgbClr val="C0000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Метод упаковок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6853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843" y="0"/>
            <a:ext cx="11845157" cy="630621"/>
          </a:xfrm>
          <a:noFill/>
        </p:spPr>
        <p:txBody>
          <a:bodyPr anchor="t">
            <a:noAutofit/>
          </a:bodyPr>
          <a:lstStyle/>
          <a:p>
            <a:pPr algn="r">
              <a:lnSpc>
                <a:spcPct val="120000"/>
              </a:lnSpc>
            </a:pPr>
            <a:r>
              <a:rPr lang="ru-RU" sz="3200" dirty="0" smtClean="0"/>
              <a:t>Методы проведения инвентаризации</a:t>
            </a:r>
            <a:r>
              <a:rPr lang="ru-RU" sz="3200" dirty="0" smtClean="0">
                <a:cs typeface="Times New Roman" panose="02020603050405020304" pitchFamily="18" charset="0"/>
              </a:rPr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95" y="716438"/>
            <a:ext cx="11972041" cy="6033154"/>
          </a:xfrm>
          <a:solidFill>
            <a:schemeClr val="bg1">
              <a:alpha val="77000"/>
            </a:schemeClr>
          </a:solidFill>
        </p:spPr>
        <p:txBody>
          <a:bodyPr anchor="ctr">
            <a:normAutofit/>
          </a:bodyPr>
          <a:lstStyle/>
          <a:p>
            <a:pPr marL="20025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800" dirty="0">
                <a:solidFill>
                  <a:srgbClr val="C00000"/>
                </a:solidFill>
              </a:rPr>
              <a:t>Методы (способы) </a:t>
            </a:r>
            <a:r>
              <a:rPr lang="ru-RU" sz="2800" dirty="0"/>
              <a:t>проведения инвентаризации: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SzPct val="100000"/>
              <a:buFont typeface="+mj-lt"/>
              <a:buAutoNum type="arabicParenR" startAt="3"/>
            </a:pPr>
            <a:r>
              <a:rPr lang="ru-RU" dirty="0"/>
              <a:t>В целях определения веса (объема) навалочных (наливных) материальных ценностей порядком проведения инвентаризации допускается предусматривать проведение инвентаризации </a:t>
            </a:r>
            <a:r>
              <a:rPr lang="ru-RU" dirty="0">
                <a:solidFill>
                  <a:srgbClr val="C00000"/>
                </a:solidFill>
              </a:rPr>
              <a:t>на основании обмеров (замеров) и технических расчетов</a:t>
            </a:r>
            <a:r>
              <a:rPr lang="ru-RU" dirty="0"/>
              <a:t>. Указанные обмеры (замеры) оформляются актами. Расчеты и акты обмеров (замеров) обязательно прилагаются к документам, оформляющим результаты инвентаризации;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8834907" y="5795491"/>
            <a:ext cx="3039413" cy="838191"/>
          </a:xfrm>
          <a:prstGeom prst="wedgeRoundRectCallout">
            <a:avLst>
              <a:gd name="adj1" fmla="val -60809"/>
              <a:gd name="adj2" fmla="val -86962"/>
              <a:gd name="adj3" fmla="val 16667"/>
            </a:avLst>
          </a:prstGeom>
          <a:gradFill flip="none" rotWithShape="1">
            <a:gsLst>
              <a:gs pos="0">
                <a:srgbClr val="C0000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Расчетный метод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4832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843" y="0"/>
            <a:ext cx="11845157" cy="630621"/>
          </a:xfrm>
          <a:noFill/>
        </p:spPr>
        <p:txBody>
          <a:bodyPr anchor="t">
            <a:noAutofit/>
          </a:bodyPr>
          <a:lstStyle/>
          <a:p>
            <a:pPr algn="r">
              <a:lnSpc>
                <a:spcPct val="120000"/>
              </a:lnSpc>
            </a:pPr>
            <a:r>
              <a:rPr lang="ru-RU" sz="3200" dirty="0" smtClean="0"/>
              <a:t>Методы проведения инвентаризации</a:t>
            </a:r>
            <a:r>
              <a:rPr lang="ru-RU" sz="3200" dirty="0" smtClean="0">
                <a:cs typeface="Times New Roman" panose="02020603050405020304" pitchFamily="18" charset="0"/>
              </a:rPr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95" y="716438"/>
            <a:ext cx="11972041" cy="6033154"/>
          </a:xfrm>
          <a:solidFill>
            <a:schemeClr val="bg1">
              <a:alpha val="77000"/>
            </a:schemeClr>
          </a:solidFill>
        </p:spPr>
        <p:txBody>
          <a:bodyPr anchor="t">
            <a:normAutofit/>
          </a:bodyPr>
          <a:lstStyle/>
          <a:p>
            <a:pPr marL="20025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800" dirty="0">
                <a:solidFill>
                  <a:srgbClr val="C00000"/>
                </a:solidFill>
              </a:rPr>
              <a:t>Методы (способы) </a:t>
            </a:r>
            <a:r>
              <a:rPr lang="ru-RU" sz="2800" dirty="0"/>
              <a:t>проведения инвентаризации:</a:t>
            </a:r>
          </a:p>
          <a:p>
            <a:pPr marL="20025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000" dirty="0" smtClean="0"/>
              <a:t>в </a:t>
            </a:r>
            <a:r>
              <a:rPr lang="ru-RU" sz="2000" dirty="0"/>
              <a:t>случае когда применение методов осмотра для выявления фактического наличия объектов инвентаризации невозможно или не представляется возможным без существенных затрат, порядком проведения инвентаризации предусматриваются альтернативные способы (методы), обеспечивающие реализацию цели инвентаризации, в том числе: </a:t>
            </a:r>
          </a:p>
          <a:p>
            <a:pPr>
              <a:lnSpc>
                <a:spcPct val="120000"/>
              </a:lnSpc>
              <a:spcBef>
                <a:spcPts val="600"/>
              </a:spcBef>
              <a:buSzPct val="100000"/>
              <a:buFont typeface="Symbol" panose="05050102010706020507" pitchFamily="18" charset="2"/>
              <a:buChar char="-"/>
            </a:pPr>
            <a:r>
              <a:rPr lang="ru-RU" sz="2000" dirty="0" err="1"/>
              <a:t>видеофиксация</a:t>
            </a:r>
            <a:r>
              <a:rPr lang="ru-RU" sz="2000" dirty="0"/>
              <a:t>; </a:t>
            </a:r>
            <a:r>
              <a:rPr lang="ru-RU" sz="2000" dirty="0" err="1"/>
              <a:t>фотофиксация</a:t>
            </a:r>
            <a:r>
              <a:rPr lang="ru-RU" sz="2000" dirty="0"/>
              <a:t>; </a:t>
            </a:r>
          </a:p>
          <a:p>
            <a:pPr>
              <a:lnSpc>
                <a:spcPct val="120000"/>
              </a:lnSpc>
              <a:spcBef>
                <a:spcPts val="600"/>
              </a:spcBef>
              <a:buSzPct val="100000"/>
              <a:buFont typeface="Symbol" panose="05050102010706020507" pitchFamily="18" charset="2"/>
              <a:buChar char="-"/>
            </a:pPr>
            <a:r>
              <a:rPr lang="ru-RU" sz="2000" dirty="0"/>
              <a:t>фиксация (актирования) факта осуществления объектом имущества на момент проведения инвентаризации соответствующей функции (сигнал аппаратуры, получение дохода); </a:t>
            </a:r>
          </a:p>
          <a:p>
            <a:pPr>
              <a:lnSpc>
                <a:spcPct val="120000"/>
              </a:lnSpc>
              <a:spcBef>
                <a:spcPts val="600"/>
              </a:spcBef>
              <a:buSzPct val="100000"/>
              <a:buFont typeface="Symbol" panose="05050102010706020507" pitchFamily="18" charset="2"/>
              <a:buChar char="-"/>
            </a:pPr>
            <a:r>
              <a:rPr lang="ru-RU" sz="2000" dirty="0"/>
              <a:t>подтверждение наличия (обоснованности владения) данными государственных (муниципальных) реестров (информационных ресурсов), содержащих информацию об объекте инвентаризации </a:t>
            </a:r>
            <a:r>
              <a:rPr lang="en-US" sz="2000" dirty="0"/>
              <a:t>&lt;…&gt;</a:t>
            </a:r>
            <a:r>
              <a:rPr lang="ru-RU" sz="2000" dirty="0"/>
              <a:t>, как посредством запросов, так и средствами технологической интеграции информационных систем.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8216721" y="5924282"/>
            <a:ext cx="3657599" cy="709400"/>
          </a:xfrm>
          <a:prstGeom prst="wedgeRoundRectCallout">
            <a:avLst>
              <a:gd name="adj1" fmla="val -54471"/>
              <a:gd name="adj2" fmla="val -97855"/>
              <a:gd name="adj3" fmla="val 16667"/>
            </a:avLst>
          </a:prstGeom>
          <a:gradFill flip="none" rotWithShape="1">
            <a:gsLst>
              <a:gs pos="0">
                <a:srgbClr val="C0000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Метод подтверждения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7181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843" y="0"/>
            <a:ext cx="11845157" cy="630621"/>
          </a:xfrm>
          <a:noFill/>
        </p:spPr>
        <p:txBody>
          <a:bodyPr anchor="t">
            <a:noAutofit/>
          </a:bodyPr>
          <a:lstStyle/>
          <a:p>
            <a:pPr algn="r">
              <a:lnSpc>
                <a:spcPct val="120000"/>
              </a:lnSpc>
            </a:pPr>
            <a:r>
              <a:rPr lang="ru-RU" sz="3200" dirty="0" smtClean="0"/>
              <a:t>Методы проведения инвентаризации</a:t>
            </a:r>
            <a:r>
              <a:rPr lang="ru-RU" sz="3200" dirty="0" smtClean="0">
                <a:cs typeface="Times New Roman" panose="02020603050405020304" pitchFamily="18" charset="0"/>
              </a:rPr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95" y="716438"/>
            <a:ext cx="11972041" cy="6033154"/>
          </a:xfrm>
          <a:solidFill>
            <a:schemeClr val="bg1">
              <a:alpha val="77000"/>
            </a:schemeClr>
          </a:solidFill>
        </p:spPr>
        <p:txBody>
          <a:bodyPr anchor="t">
            <a:normAutofit/>
          </a:bodyPr>
          <a:lstStyle/>
          <a:p>
            <a:pPr marL="20025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800" dirty="0">
                <a:solidFill>
                  <a:srgbClr val="C00000"/>
                </a:solidFill>
              </a:rPr>
              <a:t>Методы (способы) </a:t>
            </a:r>
            <a:r>
              <a:rPr lang="ru-RU" sz="2800" dirty="0"/>
              <a:t>проведения инвентаризации:</a:t>
            </a:r>
          </a:p>
          <a:p>
            <a:pPr marL="20025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200" dirty="0" smtClean="0"/>
              <a:t>в </a:t>
            </a:r>
            <a:r>
              <a:rPr lang="ru-RU" sz="2200" dirty="0"/>
              <a:t>отношении нематериальных активов, капитальных вложений в нефинансовые активы, </a:t>
            </a:r>
            <a:r>
              <a:rPr lang="en-US" sz="2200" dirty="0"/>
              <a:t>&lt;…&gt; </a:t>
            </a:r>
            <a:r>
              <a:rPr lang="ru-RU" sz="2200" dirty="0"/>
              <a:t>прав пользования активом, безналичных денежных средств, иных ценностей, находящихся на счетах и во вкладах или на хранении в кредитной организации, а также электронных денежных средств, иных финансовых активов, включая дебиторскую задолженность, и обязательства, </a:t>
            </a:r>
            <a:r>
              <a:rPr lang="ru-RU" sz="2200" dirty="0">
                <a:solidFill>
                  <a:srgbClr val="C00000"/>
                </a:solidFill>
              </a:rPr>
              <a:t>инвентаризация проводится путем проверки документов, подтверждающих на момент проведения инвентаризации наличие соответствующих объектов имущества (прав), обязательств, условных активов или обязательств, резервов </a:t>
            </a:r>
            <a:r>
              <a:rPr lang="ru-RU" sz="2200" dirty="0"/>
              <a:t>(обязанностей) (обоснованность владения соответствующими объектами инвентаризации), в том числе с использованием методов подтверждения, выверки (интеграции), а также посредством выполнения расчетов в целях определения стоимостных оценок (далее – метод расчетов). 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8216721" y="5924282"/>
            <a:ext cx="3657599" cy="709400"/>
          </a:xfrm>
          <a:prstGeom prst="wedgeRoundRectCallout">
            <a:avLst>
              <a:gd name="adj1" fmla="val -54471"/>
              <a:gd name="adj2" fmla="val -97855"/>
              <a:gd name="adj3" fmla="val 16667"/>
            </a:avLst>
          </a:prstGeom>
          <a:gradFill flip="none" rotWithShape="1">
            <a:gsLst>
              <a:gs pos="0">
                <a:srgbClr val="C0000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Документальный метод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0033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843" y="0"/>
            <a:ext cx="11845157" cy="630621"/>
          </a:xfrm>
          <a:noFill/>
        </p:spPr>
        <p:txBody>
          <a:bodyPr anchor="t">
            <a:noAutofit/>
          </a:bodyPr>
          <a:lstStyle/>
          <a:p>
            <a:pPr algn="r">
              <a:lnSpc>
                <a:spcPct val="120000"/>
              </a:lnSpc>
            </a:pPr>
            <a:r>
              <a:rPr lang="ru-RU" sz="3200" dirty="0" smtClean="0"/>
              <a:t>Порядок инвентаризации</a:t>
            </a:r>
            <a:r>
              <a:rPr lang="ru-RU" sz="3200" dirty="0" smtClean="0">
                <a:cs typeface="Times New Roman" panose="02020603050405020304" pitchFamily="18" charset="0"/>
              </a:rPr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95" y="716438"/>
            <a:ext cx="11972041" cy="6033154"/>
          </a:xfrm>
          <a:solidFill>
            <a:schemeClr val="bg1">
              <a:alpha val="77000"/>
            </a:schemeClr>
          </a:solidFill>
        </p:spPr>
        <p:txBody>
          <a:bodyPr anchor="t">
            <a:normAutofit/>
          </a:bodyPr>
          <a:lstStyle/>
          <a:p>
            <a:pPr marL="20025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200" dirty="0"/>
              <a:t>Проведение инвентаризации методом подтверждения, выверки (интеграции), а также методом расчетов </a:t>
            </a:r>
            <a:r>
              <a:rPr lang="ru-RU" sz="2200" dirty="0">
                <a:solidFill>
                  <a:srgbClr val="C00000"/>
                </a:solidFill>
              </a:rPr>
              <a:t>допустимо по решению руководителя субъекта учета </a:t>
            </a:r>
            <a:r>
              <a:rPr lang="ru-RU" sz="2200" dirty="0"/>
              <a:t>(уполномоченного им лица) на дату, предшествующую дате принятия решения о проведении инвентаризации;</a:t>
            </a:r>
          </a:p>
          <a:p>
            <a:pPr marL="2706075" lvl="6" indent="0">
              <a:lnSpc>
                <a:spcPct val="120000"/>
              </a:lnSpc>
              <a:spcBef>
                <a:spcPts val="4200"/>
              </a:spcBef>
              <a:spcAft>
                <a:spcPts val="4200"/>
              </a:spcAft>
              <a:buNone/>
            </a:pPr>
            <a:r>
              <a:rPr lang="ru-RU" sz="3600" dirty="0">
                <a:solidFill>
                  <a:srgbClr val="C00000"/>
                </a:solidFill>
              </a:rPr>
              <a:t>ИЛИ:</a:t>
            </a:r>
          </a:p>
          <a:p>
            <a:pPr marL="20025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200" dirty="0"/>
              <a:t>6. Положением о комиссии определяется:</a:t>
            </a:r>
          </a:p>
          <a:p>
            <a:pPr marL="420075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200" dirty="0"/>
              <a:t>б) полномочия комиссии, в том числе </a:t>
            </a:r>
            <a:r>
              <a:rPr lang="ru-RU" sz="2200" dirty="0">
                <a:solidFill>
                  <a:srgbClr val="C00000"/>
                </a:solidFill>
              </a:rPr>
              <a:t>Председателя комиссии</a:t>
            </a:r>
            <a:r>
              <a:rPr lang="ru-RU" sz="2200" dirty="0"/>
              <a:t>, к которым относится: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ru-RU" sz="2200" dirty="0"/>
              <a:t>определение согласно порядку проведения инвентаризации </a:t>
            </a:r>
            <a:r>
              <a:rPr lang="ru-RU" sz="2200" dirty="0">
                <a:solidFill>
                  <a:srgbClr val="C00000"/>
                </a:solidFill>
              </a:rPr>
              <a:t>методов (способов) проведения инвентаризации </a:t>
            </a:r>
            <a:r>
              <a:rPr lang="ru-RU" sz="2200" dirty="0"/>
              <a:t>в отношении соответствующих объектов инвентаризации;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5754266" y="2524260"/>
            <a:ext cx="5112911" cy="1482133"/>
          </a:xfrm>
          <a:prstGeom prst="wedgeRoundRectCallout">
            <a:avLst>
              <a:gd name="adj1" fmla="val -76134"/>
              <a:gd name="adj2" fmla="val 2943"/>
              <a:gd name="adj3" fmla="val 16667"/>
            </a:avLst>
          </a:prstGeom>
          <a:gradFill flip="none" rotWithShape="1">
            <a:gsLst>
              <a:gs pos="0">
                <a:srgbClr val="C0000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spcBef>
                <a:spcPts val="263"/>
              </a:spcBef>
            </a:pPr>
            <a:r>
              <a:rPr lang="ru-RU" sz="2400" dirty="0"/>
              <a:t>Закрепить </a:t>
            </a:r>
            <a:r>
              <a:rPr lang="ru-RU" sz="2400" dirty="0" smtClean="0"/>
              <a:t>выбранный метод </a:t>
            </a:r>
            <a:r>
              <a:rPr lang="ru-RU" sz="2400" dirty="0"/>
              <a:t>проведения инвентаризации для </a:t>
            </a:r>
            <a:r>
              <a:rPr lang="ru-RU" sz="2400" dirty="0" smtClean="0"/>
              <a:t>конкретного объекта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5430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843" y="0"/>
            <a:ext cx="11845157" cy="630621"/>
          </a:xfrm>
          <a:noFill/>
        </p:spPr>
        <p:txBody>
          <a:bodyPr anchor="t">
            <a:noAutofit/>
          </a:bodyPr>
          <a:lstStyle/>
          <a:p>
            <a:pPr algn="r">
              <a:lnSpc>
                <a:spcPct val="120000"/>
              </a:lnSpc>
            </a:pPr>
            <a:r>
              <a:rPr lang="ru-RU" sz="3200" dirty="0" smtClean="0"/>
              <a:t>Где прописать?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95" y="716438"/>
            <a:ext cx="11972041" cy="6033154"/>
          </a:xfrm>
          <a:solidFill>
            <a:schemeClr val="bg1">
              <a:alpha val="77000"/>
            </a:schemeClr>
          </a:solidFill>
        </p:spPr>
        <p:txBody>
          <a:bodyPr anchor="t">
            <a:normAutofit/>
          </a:bodyPr>
          <a:lstStyle/>
          <a:p>
            <a:pPr marL="20025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200" dirty="0" smtClean="0">
                <a:solidFill>
                  <a:schemeClr val="bg1"/>
                </a:solidFill>
              </a:rPr>
              <a:t>;</a:t>
            </a:r>
            <a:endParaRPr lang="ru-RU" sz="2200" dirty="0">
              <a:solidFill>
                <a:schemeClr val="bg1"/>
              </a:solidFill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116565" y="5545448"/>
            <a:ext cx="5509565" cy="905458"/>
          </a:xfrm>
          <a:prstGeom prst="wedgeRoundRectCallout">
            <a:avLst>
              <a:gd name="adj1" fmla="val 61314"/>
              <a:gd name="adj2" fmla="val -122225"/>
              <a:gd name="adj3" fmla="val 16667"/>
            </a:avLst>
          </a:prstGeom>
          <a:gradFill flip="none" rotWithShape="1">
            <a:gsLst>
              <a:gs pos="0">
                <a:srgbClr val="C0000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Решение принимает субъект учета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1948443" y="1366883"/>
            <a:ext cx="8641956" cy="3528120"/>
            <a:chOff x="1892962" y="1652061"/>
            <a:chExt cx="7418694" cy="3528120"/>
          </a:xfrm>
        </p:grpSpPr>
        <p:sp>
          <p:nvSpPr>
            <p:cNvPr id="7" name="Полилиния 6"/>
            <p:cNvSpPr/>
            <p:nvPr/>
          </p:nvSpPr>
          <p:spPr>
            <a:xfrm rot="21600000">
              <a:off x="1892962" y="1652061"/>
              <a:ext cx="3530237" cy="3528120"/>
            </a:xfrm>
            <a:custGeom>
              <a:avLst/>
              <a:gdLst>
                <a:gd name="connsiteX0" fmla="*/ 0 w 3528119"/>
                <a:gd name="connsiteY0" fmla="*/ 2295394 h 3530236"/>
                <a:gd name="connsiteX1" fmla="*/ 882030 w 3528119"/>
                <a:gd name="connsiteY1" fmla="*/ 2295394 h 3530236"/>
                <a:gd name="connsiteX2" fmla="*/ 882030 w 3528119"/>
                <a:gd name="connsiteY2" fmla="*/ 0 h 3530236"/>
                <a:gd name="connsiteX3" fmla="*/ 2646089 w 3528119"/>
                <a:gd name="connsiteY3" fmla="*/ 0 h 3530236"/>
                <a:gd name="connsiteX4" fmla="*/ 2646089 w 3528119"/>
                <a:gd name="connsiteY4" fmla="*/ 2295394 h 3530236"/>
                <a:gd name="connsiteX5" fmla="*/ 3528119 w 3528119"/>
                <a:gd name="connsiteY5" fmla="*/ 2295394 h 3530236"/>
                <a:gd name="connsiteX6" fmla="*/ 1764060 w 3528119"/>
                <a:gd name="connsiteY6" fmla="*/ 3530236 h 3530236"/>
                <a:gd name="connsiteX7" fmla="*/ 0 w 3528119"/>
                <a:gd name="connsiteY7" fmla="*/ 2295394 h 3530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28119" h="3530236">
                  <a:moveTo>
                    <a:pt x="2294017" y="3530235"/>
                  </a:moveTo>
                  <a:lnTo>
                    <a:pt x="2294017" y="2647676"/>
                  </a:lnTo>
                  <a:lnTo>
                    <a:pt x="0" y="2647676"/>
                  </a:lnTo>
                  <a:lnTo>
                    <a:pt x="0" y="882560"/>
                  </a:lnTo>
                  <a:lnTo>
                    <a:pt x="2294017" y="882560"/>
                  </a:lnTo>
                  <a:lnTo>
                    <a:pt x="2294017" y="1"/>
                  </a:lnTo>
                  <a:lnTo>
                    <a:pt x="3528119" y="1765117"/>
                  </a:lnTo>
                  <a:lnTo>
                    <a:pt x="2294017" y="3530235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353" tIns="1031382" rIns="766773" bIns="1031383" numCol="1" spcCol="1270" anchor="ctr" anchorCtr="0">
              <a:noAutofit/>
            </a:bodyPr>
            <a:lstStyle/>
            <a:p>
              <a:pPr lvl="0" algn="ctr" defTabSz="933450">
                <a:lnSpc>
                  <a:spcPct val="120000"/>
                </a:lnSpc>
                <a:spcBef>
                  <a:spcPct val="0"/>
                </a:spcBef>
              </a:pPr>
              <a:r>
                <a:rPr lang="ru-RU" sz="2400" kern="1200" dirty="0" smtClean="0"/>
                <a:t>Порядок проведения инвентаризации</a:t>
              </a:r>
              <a:endParaRPr lang="ru-RU" sz="2400" kern="1200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781419" y="1652061"/>
              <a:ext cx="3530237" cy="3528120"/>
            </a:xfrm>
            <a:custGeom>
              <a:avLst/>
              <a:gdLst>
                <a:gd name="connsiteX0" fmla="*/ 0 w 3528119"/>
                <a:gd name="connsiteY0" fmla="*/ 2295394 h 3530236"/>
                <a:gd name="connsiteX1" fmla="*/ 882030 w 3528119"/>
                <a:gd name="connsiteY1" fmla="*/ 2295394 h 3530236"/>
                <a:gd name="connsiteX2" fmla="*/ 882030 w 3528119"/>
                <a:gd name="connsiteY2" fmla="*/ 0 h 3530236"/>
                <a:gd name="connsiteX3" fmla="*/ 2646089 w 3528119"/>
                <a:gd name="connsiteY3" fmla="*/ 0 h 3530236"/>
                <a:gd name="connsiteX4" fmla="*/ 2646089 w 3528119"/>
                <a:gd name="connsiteY4" fmla="*/ 2295394 h 3530236"/>
                <a:gd name="connsiteX5" fmla="*/ 3528119 w 3528119"/>
                <a:gd name="connsiteY5" fmla="*/ 2295394 h 3530236"/>
                <a:gd name="connsiteX6" fmla="*/ 1764060 w 3528119"/>
                <a:gd name="connsiteY6" fmla="*/ 3530236 h 3530236"/>
                <a:gd name="connsiteX7" fmla="*/ 0 w 3528119"/>
                <a:gd name="connsiteY7" fmla="*/ 2295394 h 3530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28119" h="3530236">
                  <a:moveTo>
                    <a:pt x="1234102" y="1"/>
                  </a:moveTo>
                  <a:lnTo>
                    <a:pt x="1234102" y="882560"/>
                  </a:lnTo>
                  <a:lnTo>
                    <a:pt x="3528119" y="882560"/>
                  </a:lnTo>
                  <a:lnTo>
                    <a:pt x="3528119" y="2647676"/>
                  </a:lnTo>
                  <a:lnTo>
                    <a:pt x="1234102" y="2647676"/>
                  </a:lnTo>
                  <a:lnTo>
                    <a:pt x="1234102" y="3530235"/>
                  </a:lnTo>
                  <a:lnTo>
                    <a:pt x="0" y="1765119"/>
                  </a:lnTo>
                  <a:lnTo>
                    <a:pt x="1234102" y="1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6774" tIns="1031383" rIns="149352" bIns="1031382" numCol="1" spcCol="1270" anchor="ctr" anchorCtr="0">
              <a:noAutofit/>
            </a:bodyPr>
            <a:lstStyle/>
            <a:p>
              <a:pPr lvl="0" algn="ctr" defTabSz="933450">
                <a:lnSpc>
                  <a:spcPct val="120000"/>
                </a:lnSpc>
                <a:spcBef>
                  <a:spcPct val="0"/>
                </a:spcBef>
              </a:pPr>
              <a:r>
                <a:rPr lang="ru-RU" sz="2400" kern="1200" dirty="0" smtClean="0"/>
                <a:t>Положение об инвентаризационной комиссии</a:t>
              </a:r>
              <a:endParaRPr lang="ru-RU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037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843" y="0"/>
            <a:ext cx="11845157" cy="630621"/>
          </a:xfrm>
          <a:noFill/>
        </p:spPr>
        <p:txBody>
          <a:bodyPr anchor="t">
            <a:noAutofit/>
          </a:bodyPr>
          <a:lstStyle/>
          <a:p>
            <a:pPr algn="r">
              <a:lnSpc>
                <a:spcPct val="120000"/>
              </a:lnSpc>
            </a:pPr>
            <a:r>
              <a:rPr lang="ru-RU" sz="3200" dirty="0" smtClean="0"/>
              <a:t>Положение об инвентаризационной комиссии</a:t>
            </a:r>
            <a:r>
              <a:rPr lang="ru-RU" sz="3200" dirty="0" smtClean="0">
                <a:cs typeface="Times New Roman" panose="02020603050405020304" pitchFamily="18" charset="0"/>
              </a:rPr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95" y="716438"/>
            <a:ext cx="11972041" cy="6033154"/>
          </a:xfrm>
          <a:solidFill>
            <a:schemeClr val="bg1">
              <a:alpha val="77000"/>
            </a:schemeClr>
          </a:solidFill>
        </p:spPr>
        <p:txBody>
          <a:bodyPr anchor="ctr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/>
              <a:t>6. Положением о комиссии определяется: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/>
              <a:t>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/>
              <a:t>в) порядок </a:t>
            </a:r>
            <a:r>
              <a:rPr lang="ru-RU" sz="2200" dirty="0">
                <a:solidFill>
                  <a:srgbClr val="C00000"/>
                </a:solidFill>
              </a:rPr>
              <a:t>проведения заседания </a:t>
            </a:r>
            <a:r>
              <a:rPr lang="ru-RU" sz="2200" dirty="0"/>
              <a:t>комиссии с учетом следующих положений: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/>
              <a:t>заседание комиссии считается правомочным, если в нем приняли участие не менее </a:t>
            </a:r>
            <a:r>
              <a:rPr lang="ru-RU" sz="2200" dirty="0">
                <a:solidFill>
                  <a:srgbClr val="C00000"/>
                </a:solidFill>
              </a:rPr>
              <a:t>двух третей </a:t>
            </a:r>
            <a:r>
              <a:rPr lang="ru-RU" sz="2200" dirty="0"/>
              <a:t>от общего числа членов комиссии, имеющих право голоса;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/>
              <a:t>члены комиссии при невозможности участия в заседании комиссии извещают об этом секретаря комиссии </a:t>
            </a:r>
            <a:r>
              <a:rPr lang="ru-RU" sz="2200" dirty="0">
                <a:solidFill>
                  <a:srgbClr val="C00000"/>
                </a:solidFill>
              </a:rPr>
              <a:t>до начала заседания </a:t>
            </a:r>
            <a:r>
              <a:rPr lang="ru-RU" sz="2200" dirty="0"/>
              <a:t>комиссии;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/>
              <a:t>при отсутствии кворума на заседании комиссии ее Председателем назначается </a:t>
            </a:r>
            <a:r>
              <a:rPr lang="ru-RU" sz="2200" dirty="0">
                <a:solidFill>
                  <a:srgbClr val="C00000"/>
                </a:solidFill>
              </a:rPr>
              <a:t>новая дата заседания в пределах срока проведения инвентаризации</a:t>
            </a:r>
            <a:r>
              <a:rPr lang="ru-RU" sz="2200" dirty="0"/>
              <a:t>;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/>
              <a:t>при принятии решения комиссии в случае равенства голосов, </a:t>
            </a:r>
            <a:r>
              <a:rPr lang="ru-RU" sz="2200" dirty="0">
                <a:solidFill>
                  <a:srgbClr val="C00000"/>
                </a:solidFill>
              </a:rPr>
              <a:t>голос Председателя комиссии является определяющим</a:t>
            </a:r>
            <a:r>
              <a:rPr lang="ru-RU" sz="2200" dirty="0"/>
              <a:t>.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/>
              <a:t>Приказ Минфина России </a:t>
            </a:r>
            <a:r>
              <a:rPr lang="ru-RU" sz="2200" dirty="0">
                <a:solidFill>
                  <a:srgbClr val="C00000"/>
                </a:solidFill>
              </a:rPr>
              <a:t>от 13.09.2023 </a:t>
            </a:r>
            <a:r>
              <a:rPr lang="en-US" sz="2200" dirty="0">
                <a:solidFill>
                  <a:srgbClr val="C00000"/>
                </a:solidFill>
              </a:rPr>
              <a:t>N</a:t>
            </a:r>
            <a:r>
              <a:rPr lang="ru-RU" sz="2200" dirty="0">
                <a:solidFill>
                  <a:srgbClr val="C00000"/>
                </a:solidFill>
              </a:rPr>
              <a:t> 144н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52089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843" y="0"/>
            <a:ext cx="11845157" cy="630621"/>
          </a:xfrm>
          <a:noFill/>
        </p:spPr>
        <p:txBody>
          <a:bodyPr anchor="t">
            <a:noAutofit/>
          </a:bodyPr>
          <a:lstStyle/>
          <a:p>
            <a:pPr algn="r">
              <a:lnSpc>
                <a:spcPct val="120000"/>
              </a:lnSpc>
            </a:pPr>
            <a:r>
              <a:rPr lang="ru-RU" sz="3200" dirty="0" smtClean="0"/>
              <a:t>Положение об инвентаризационной комиссии</a:t>
            </a:r>
            <a:r>
              <a:rPr lang="ru-RU" sz="3200" dirty="0" smtClean="0">
                <a:cs typeface="Times New Roman" panose="02020603050405020304" pitchFamily="18" charset="0"/>
              </a:rPr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95" y="716438"/>
            <a:ext cx="11972041" cy="6033154"/>
          </a:xfrm>
          <a:solidFill>
            <a:schemeClr val="bg1">
              <a:alpha val="77000"/>
            </a:schemeClr>
          </a:solidFill>
        </p:spPr>
        <p:txBody>
          <a:bodyPr anchor="b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/>
              <a:t>9. В период проведения инвентаризации </a:t>
            </a:r>
            <a:r>
              <a:rPr lang="ru-RU" dirty="0">
                <a:solidFill>
                  <a:srgbClr val="C00000"/>
                </a:solidFill>
              </a:rPr>
              <a:t>не допускается изменение состава комиссии</a:t>
            </a:r>
            <a:r>
              <a:rPr lang="ru-RU" dirty="0"/>
              <a:t>, в том числе в связи с отсутствием члена комиссии по уважительной или не зависящей от него причине, возникшей после начала проведения инвентаризации (болезнь, отпуск, служебная командировка, смерть, иные объективные причины, предусмотренные порядком проведения инвентаризации).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/>
              <a:t>В случае отсутствия ответственного лица рабочей комиссии по уважительной или не зависящей от него причине, возникшей после начала проведения инвентаризации, </a:t>
            </a:r>
            <a:r>
              <a:rPr lang="ru-RU" dirty="0">
                <a:solidFill>
                  <a:srgbClr val="C00000"/>
                </a:solidFill>
              </a:rPr>
              <a:t>полномочия ответственного лица рабочей группы возлагаются на Председателя комиссии</a:t>
            </a:r>
            <a:r>
              <a:rPr lang="ru-RU" dirty="0"/>
              <a:t>.</a:t>
            </a:r>
            <a:r>
              <a:rPr lang="ru-RU" b="1" dirty="0"/>
              <a:t> </a:t>
            </a:r>
            <a:endParaRPr lang="ru-RU" dirty="0"/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 smtClean="0"/>
              <a:t>Приказ </a:t>
            </a:r>
            <a:r>
              <a:rPr lang="ru-RU" sz="2200" dirty="0"/>
              <a:t>Минфина России </a:t>
            </a:r>
            <a:r>
              <a:rPr lang="ru-RU" sz="2200" dirty="0">
                <a:solidFill>
                  <a:srgbClr val="C00000"/>
                </a:solidFill>
              </a:rPr>
              <a:t>от 13.09.2023 </a:t>
            </a:r>
            <a:r>
              <a:rPr lang="en-US" sz="2200" dirty="0">
                <a:solidFill>
                  <a:srgbClr val="C00000"/>
                </a:solidFill>
              </a:rPr>
              <a:t>N</a:t>
            </a:r>
            <a:r>
              <a:rPr lang="ru-RU" sz="2200" dirty="0">
                <a:solidFill>
                  <a:srgbClr val="C00000"/>
                </a:solidFill>
              </a:rPr>
              <a:t> 144н</a:t>
            </a:r>
            <a:endParaRPr lang="ru-RU" sz="22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8601443" y="1159100"/>
            <a:ext cx="1778928" cy="643082"/>
          </a:xfrm>
          <a:prstGeom prst="wedgeRoundRectCallout">
            <a:avLst>
              <a:gd name="adj1" fmla="val -64899"/>
              <a:gd name="adj2" fmla="val 92405"/>
              <a:gd name="adj3" fmla="val 16667"/>
            </a:avLst>
          </a:prstGeom>
          <a:gradFill flip="none" rotWithShape="1">
            <a:gsLst>
              <a:gs pos="0">
                <a:srgbClr val="C0000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spcBef>
                <a:spcPts val="263"/>
              </a:spcBef>
            </a:pPr>
            <a:r>
              <a:rPr lang="ru-RU" sz="2400" dirty="0"/>
              <a:t>Кворум!</a:t>
            </a:r>
          </a:p>
        </p:txBody>
      </p:sp>
    </p:spTree>
    <p:extLst>
      <p:ext uri="{BB962C8B-B14F-4D97-AF65-F5344CB8AC3E}">
        <p14:creationId xmlns:p14="http://schemas.microsoft.com/office/powerpoint/2010/main" val="114853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843" y="0"/>
            <a:ext cx="11845157" cy="630621"/>
          </a:xfrm>
          <a:noFill/>
        </p:spPr>
        <p:txBody>
          <a:bodyPr anchor="t">
            <a:noAutofit/>
          </a:bodyPr>
          <a:lstStyle/>
          <a:p>
            <a:pPr algn="r">
              <a:lnSpc>
                <a:spcPct val="120000"/>
              </a:lnSpc>
            </a:pPr>
            <a:r>
              <a:rPr lang="ru-RU" sz="3200" dirty="0" smtClean="0"/>
              <a:t>Положение об инвентаризационной комиссии</a:t>
            </a:r>
            <a:r>
              <a:rPr lang="ru-RU" sz="3200" dirty="0" smtClean="0">
                <a:cs typeface="Times New Roman" panose="02020603050405020304" pitchFamily="18" charset="0"/>
              </a:rPr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95" y="716438"/>
            <a:ext cx="11972041" cy="6033154"/>
          </a:xfrm>
          <a:solidFill>
            <a:schemeClr val="bg1">
              <a:alpha val="77000"/>
            </a:schemeClr>
          </a:solidFill>
        </p:spPr>
        <p:txBody>
          <a:bodyPr anchor="b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400" dirty="0" smtClean="0"/>
              <a:t>.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4172755" y="4877897"/>
            <a:ext cx="4803819" cy="1661375"/>
          </a:xfrm>
          <a:prstGeom prst="wedgeRoundRectCallout">
            <a:avLst>
              <a:gd name="adj1" fmla="val 56281"/>
              <a:gd name="adj2" fmla="val -97517"/>
              <a:gd name="adj3" fmla="val 16667"/>
            </a:avLst>
          </a:prstGeom>
          <a:gradFill flip="none" rotWithShape="1">
            <a:gsLst>
              <a:gs pos="0">
                <a:srgbClr val="C0000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spcBef>
                <a:spcPts val="263"/>
              </a:spcBef>
            </a:pPr>
            <a:r>
              <a:rPr lang="ru-RU" sz="2200" dirty="0"/>
              <a:t>В Положении </a:t>
            </a:r>
            <a:r>
              <a:rPr lang="ru-RU" sz="2200" dirty="0" smtClean="0"/>
              <a:t>закрепить </a:t>
            </a:r>
            <a:r>
              <a:rPr lang="ru-RU" sz="2200" dirty="0"/>
              <a:t>порядок работы с готовыми инвентаризационными описями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72752998"/>
              </p:ext>
            </p:extLst>
          </p:nvPr>
        </p:nvGraphicFramePr>
        <p:xfrm>
          <a:off x="506723" y="1489000"/>
          <a:ext cx="11165983" cy="3178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789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843" y="0"/>
            <a:ext cx="11845157" cy="630621"/>
          </a:xfrm>
          <a:noFill/>
        </p:spPr>
        <p:txBody>
          <a:bodyPr anchor="t">
            <a:noAutofit/>
          </a:bodyPr>
          <a:lstStyle/>
          <a:p>
            <a:pPr algn="r">
              <a:lnSpc>
                <a:spcPct val="120000"/>
              </a:lnSpc>
            </a:pPr>
            <a:r>
              <a:rPr lang="ru-RU" sz="3200" dirty="0" smtClean="0">
                <a:cs typeface="Arial" panose="020B0604020202020204" pitchFamily="34" charset="0"/>
              </a:rPr>
              <a:t>Программа: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95" y="716438"/>
            <a:ext cx="11972041" cy="6033154"/>
          </a:xfrm>
          <a:solidFill>
            <a:schemeClr val="bg1">
              <a:alpha val="77000"/>
            </a:schemeClr>
          </a:solidFill>
        </p:spPr>
        <p:txBody>
          <a:bodyPr anchor="ctr">
            <a:normAutofit/>
          </a:bodyPr>
          <a:lstStyle/>
          <a:p>
            <a:pPr lvl="1">
              <a:lnSpc>
                <a:spcPct val="120000"/>
              </a:lnSpc>
              <a:buSzPct val="100000"/>
              <a:buFont typeface="Symbol" panose="05050102010706020507" pitchFamily="18" charset="2"/>
              <a:buChar char="-"/>
            </a:pPr>
            <a:r>
              <a:rPr lang="ru-RU" sz="2800" dirty="0" smtClean="0"/>
              <a:t>Что </a:t>
            </a:r>
            <a:r>
              <a:rPr lang="ru-RU" sz="2800" dirty="0"/>
              <a:t>изменилось в федеральном </a:t>
            </a:r>
            <a:r>
              <a:rPr lang="ru-RU" sz="2800" dirty="0">
                <a:solidFill>
                  <a:srgbClr val="C00000"/>
                </a:solidFill>
              </a:rPr>
              <a:t>стандарте</a:t>
            </a:r>
            <a:r>
              <a:rPr lang="ru-RU" sz="2800" dirty="0"/>
              <a:t>;</a:t>
            </a:r>
          </a:p>
          <a:p>
            <a:pPr lvl="1">
              <a:lnSpc>
                <a:spcPct val="120000"/>
              </a:lnSpc>
              <a:buSzPct val="100000"/>
              <a:buFont typeface="Symbol" panose="05050102010706020507" pitchFamily="18" charset="2"/>
              <a:buChar char="-"/>
            </a:pPr>
            <a:r>
              <a:rPr lang="ru-RU" sz="2800" dirty="0" smtClean="0"/>
              <a:t>Как </a:t>
            </a:r>
            <a:r>
              <a:rPr lang="ru-RU" sz="2800" dirty="0"/>
              <a:t>по-новому должна </a:t>
            </a:r>
            <a:r>
              <a:rPr lang="ru-RU" sz="2800" dirty="0">
                <a:solidFill>
                  <a:srgbClr val="C00000"/>
                </a:solidFill>
              </a:rPr>
              <a:t>работать инвентаризационная комиссия</a:t>
            </a:r>
            <a:r>
              <a:rPr lang="ru-RU" sz="2800" dirty="0"/>
              <a:t>;</a:t>
            </a:r>
          </a:p>
          <a:p>
            <a:pPr lvl="1">
              <a:lnSpc>
                <a:spcPct val="120000"/>
              </a:lnSpc>
              <a:buSzPct val="100000"/>
              <a:buFont typeface="Symbol" panose="05050102010706020507" pitchFamily="18" charset="2"/>
              <a:buChar char="-"/>
            </a:pPr>
            <a:r>
              <a:rPr lang="ru-RU" sz="2800" dirty="0" smtClean="0"/>
              <a:t>Что </a:t>
            </a:r>
            <a:r>
              <a:rPr lang="ru-RU" sz="2800" dirty="0"/>
              <a:t>уточнили в </a:t>
            </a:r>
            <a:r>
              <a:rPr lang="ru-RU" sz="2800" dirty="0">
                <a:solidFill>
                  <a:srgbClr val="C00000"/>
                </a:solidFill>
              </a:rPr>
              <a:t>способах проведения </a:t>
            </a:r>
            <a:r>
              <a:rPr lang="ru-RU" sz="2800" dirty="0"/>
              <a:t>инвентаризации;</a:t>
            </a:r>
          </a:p>
          <a:p>
            <a:pPr lvl="1">
              <a:lnSpc>
                <a:spcPct val="120000"/>
              </a:lnSpc>
              <a:buSzPct val="100000"/>
              <a:buFont typeface="Symbol" panose="05050102010706020507" pitchFamily="18" charset="2"/>
              <a:buChar char="-"/>
            </a:pPr>
            <a:r>
              <a:rPr lang="ru-RU" sz="2800" dirty="0" smtClean="0"/>
              <a:t>Какие </a:t>
            </a:r>
            <a:r>
              <a:rPr lang="ru-RU" sz="2800" dirty="0">
                <a:solidFill>
                  <a:srgbClr val="C00000"/>
                </a:solidFill>
              </a:rPr>
              <a:t>первичные документы </a:t>
            </a:r>
            <a:r>
              <a:rPr lang="ru-RU" sz="2800" dirty="0"/>
              <a:t>оформить, и что в них прописать.</a:t>
            </a:r>
          </a:p>
        </p:txBody>
      </p:sp>
    </p:spTree>
    <p:extLst>
      <p:ext uri="{BB962C8B-B14F-4D97-AF65-F5344CB8AC3E}">
        <p14:creationId xmlns:p14="http://schemas.microsoft.com/office/powerpoint/2010/main" val="250545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843" y="0"/>
            <a:ext cx="11845157" cy="630621"/>
          </a:xfrm>
          <a:noFill/>
        </p:spPr>
        <p:txBody>
          <a:bodyPr anchor="t">
            <a:noAutofit/>
          </a:bodyPr>
          <a:lstStyle/>
          <a:p>
            <a:pPr algn="r">
              <a:lnSpc>
                <a:spcPct val="120000"/>
              </a:lnSpc>
            </a:pPr>
            <a:r>
              <a:rPr lang="ru-RU" sz="3200" dirty="0" smtClean="0"/>
              <a:t>Положение об инвентаризационной комиссии</a:t>
            </a:r>
            <a:r>
              <a:rPr lang="ru-RU" sz="3200" dirty="0" smtClean="0">
                <a:cs typeface="Times New Roman" panose="02020603050405020304" pitchFamily="18" charset="0"/>
              </a:rPr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95" y="716438"/>
            <a:ext cx="11972041" cy="6033154"/>
          </a:xfrm>
          <a:solidFill>
            <a:schemeClr val="bg1">
              <a:alpha val="77000"/>
            </a:schemeClr>
          </a:solidFill>
        </p:spPr>
        <p:txBody>
          <a:bodyPr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/>
              <a:t>6. Положением о комиссии определяется: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800" dirty="0"/>
              <a:t>…</a:t>
            </a:r>
          </a:p>
          <a:p>
            <a:pPr marL="20025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800" dirty="0"/>
              <a:t>а) </a:t>
            </a:r>
            <a:r>
              <a:rPr lang="ru-RU" sz="2800" dirty="0">
                <a:solidFill>
                  <a:srgbClr val="C00000"/>
                </a:solidFill>
              </a:rPr>
              <a:t>состав объектов инвентаризации </a:t>
            </a:r>
            <a:r>
              <a:rPr lang="ru-RU" sz="2800" dirty="0"/>
              <a:t>(групп (видов) объектов инвентаризации), в отношении которых </a:t>
            </a:r>
            <a:r>
              <a:rPr lang="ru-RU" sz="2800" dirty="0">
                <a:solidFill>
                  <a:srgbClr val="C00000"/>
                </a:solidFill>
              </a:rPr>
              <a:t>комиссия уполномочена </a:t>
            </a:r>
            <a:r>
              <a:rPr lang="ru-RU" sz="2800" dirty="0"/>
              <a:t>проводить инвентаризацию;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 smtClean="0"/>
              <a:t>Приказ </a:t>
            </a:r>
            <a:r>
              <a:rPr lang="ru-RU" sz="2200" dirty="0"/>
              <a:t>Минфина России </a:t>
            </a:r>
            <a:r>
              <a:rPr lang="ru-RU" sz="2200" dirty="0">
                <a:solidFill>
                  <a:srgbClr val="C00000"/>
                </a:solidFill>
              </a:rPr>
              <a:t>от 13.09.2023 </a:t>
            </a:r>
            <a:r>
              <a:rPr lang="en-US" sz="2200" dirty="0">
                <a:solidFill>
                  <a:srgbClr val="C00000"/>
                </a:solidFill>
              </a:rPr>
              <a:t>N</a:t>
            </a:r>
            <a:r>
              <a:rPr lang="ru-RU" sz="2200" dirty="0">
                <a:solidFill>
                  <a:srgbClr val="C00000"/>
                </a:solidFill>
              </a:rPr>
              <a:t> 144н</a:t>
            </a:r>
            <a:endParaRPr lang="ru-RU" sz="22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669701" y="4713668"/>
            <a:ext cx="4678136" cy="1200437"/>
          </a:xfrm>
          <a:prstGeom prst="wedgeRoundRectCallout">
            <a:avLst>
              <a:gd name="adj1" fmla="val 49349"/>
              <a:gd name="adj2" fmla="val -124771"/>
              <a:gd name="adj3" fmla="val 16667"/>
            </a:avLst>
          </a:prstGeom>
          <a:gradFill flip="none" rotWithShape="1">
            <a:gsLst>
              <a:gs pos="0">
                <a:srgbClr val="C0000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spcBef>
                <a:spcPts val="263"/>
              </a:spcBef>
            </a:pPr>
            <a:r>
              <a:rPr lang="ru-RU" sz="2000" dirty="0"/>
              <a:t>По направлениям функционала комиссии: имущество, расчеты, иные объекты</a:t>
            </a:r>
          </a:p>
        </p:txBody>
      </p:sp>
    </p:spTree>
    <p:extLst>
      <p:ext uri="{BB962C8B-B14F-4D97-AF65-F5344CB8AC3E}">
        <p14:creationId xmlns:p14="http://schemas.microsoft.com/office/powerpoint/2010/main" val="286485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843" y="0"/>
            <a:ext cx="11845157" cy="630621"/>
          </a:xfrm>
          <a:noFill/>
        </p:spPr>
        <p:txBody>
          <a:bodyPr anchor="t">
            <a:noAutofit/>
          </a:bodyPr>
          <a:lstStyle/>
          <a:p>
            <a:pPr algn="r">
              <a:lnSpc>
                <a:spcPct val="120000"/>
              </a:lnSpc>
            </a:pPr>
            <a:r>
              <a:rPr lang="ru-RU" sz="3200" dirty="0" smtClean="0"/>
              <a:t>Положение об инвентаризационной комиссии</a:t>
            </a:r>
            <a:r>
              <a:rPr lang="ru-RU" sz="3200" dirty="0" smtClean="0">
                <a:cs typeface="Times New Roman" panose="02020603050405020304" pitchFamily="18" charset="0"/>
              </a:rPr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95" y="716438"/>
            <a:ext cx="11972041" cy="6033154"/>
          </a:xfrm>
          <a:solidFill>
            <a:schemeClr val="bg1">
              <a:alpha val="77000"/>
            </a:schemeClr>
          </a:solidFill>
        </p:spPr>
        <p:txBody>
          <a:bodyPr anchor="ctr">
            <a:normAutofit/>
          </a:bodyPr>
          <a:lstStyle/>
          <a:p>
            <a:pPr marL="877275" lvl="1" indent="-457200">
              <a:lnSpc>
                <a:spcPct val="130000"/>
              </a:lnSpc>
              <a:spcBef>
                <a:spcPts val="1200"/>
              </a:spcBef>
              <a:buSzPct val="100000"/>
              <a:buFont typeface="+mj-lt"/>
              <a:buAutoNum type="arabicParenR"/>
            </a:pPr>
            <a:r>
              <a:rPr lang="ru-RU" sz="5400" dirty="0"/>
              <a:t>Регламент о составе;</a:t>
            </a:r>
          </a:p>
          <a:p>
            <a:pPr marL="877275" lvl="1" indent="-457200">
              <a:lnSpc>
                <a:spcPct val="130000"/>
              </a:lnSpc>
              <a:spcBef>
                <a:spcPts val="1200"/>
              </a:spcBef>
              <a:buSzPct val="100000"/>
              <a:buFont typeface="+mj-lt"/>
              <a:buAutoNum type="arabicParenR"/>
            </a:pPr>
            <a:r>
              <a:rPr lang="ru-RU" sz="5400" dirty="0"/>
              <a:t>Объекты инвентаризации;</a:t>
            </a:r>
          </a:p>
          <a:p>
            <a:pPr marL="877275" lvl="1" indent="-457200">
              <a:lnSpc>
                <a:spcPct val="130000"/>
              </a:lnSpc>
              <a:spcBef>
                <a:spcPts val="1200"/>
              </a:spcBef>
              <a:buSzPct val="100000"/>
              <a:buFont typeface="+mj-lt"/>
              <a:buAutoNum type="arabicParenR"/>
            </a:pPr>
            <a:r>
              <a:rPr lang="ru-RU" sz="5400" dirty="0"/>
              <a:t>Методы инвентаризации</a:t>
            </a:r>
          </a:p>
        </p:txBody>
      </p:sp>
    </p:spTree>
    <p:extLst>
      <p:ext uri="{BB962C8B-B14F-4D97-AF65-F5344CB8AC3E}">
        <p14:creationId xmlns:p14="http://schemas.microsoft.com/office/powerpoint/2010/main" val="385634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401" y="1324409"/>
            <a:ext cx="8574622" cy="2616199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15378" y="4811831"/>
            <a:ext cx="6987645" cy="1388534"/>
          </a:xfrm>
        </p:spPr>
        <p:txBody>
          <a:bodyPr>
            <a:normAutofit/>
          </a:bodyPr>
          <a:lstStyle/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4816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843" y="0"/>
            <a:ext cx="11845157" cy="630621"/>
          </a:xfrm>
          <a:noFill/>
        </p:spPr>
        <p:txBody>
          <a:bodyPr anchor="t">
            <a:noAutofit/>
          </a:bodyPr>
          <a:lstStyle/>
          <a:p>
            <a:pPr algn="r">
              <a:lnSpc>
                <a:spcPct val="120000"/>
              </a:lnSpc>
            </a:pPr>
            <a:r>
              <a:rPr lang="ru-RU" sz="2800" dirty="0" smtClean="0">
                <a:cs typeface="Arial" panose="020B0604020202020204" pitchFamily="34" charset="0"/>
              </a:rPr>
              <a:t>Инвентаризация - внутренний контроль: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95" y="716438"/>
            <a:ext cx="11972041" cy="6033154"/>
          </a:xfrm>
          <a:solidFill>
            <a:schemeClr val="bg1">
              <a:alpha val="77000"/>
            </a:schemeClr>
          </a:solidFill>
        </p:spPr>
        <p:txBody>
          <a:bodyPr anchor="t">
            <a:normAutofit lnSpcReduction="10000"/>
          </a:bodyPr>
          <a:lstStyle/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ru-RU" sz="2000" dirty="0" smtClean="0"/>
              <a:t>Письмо </a:t>
            </a:r>
            <a:r>
              <a:rPr lang="ru-RU" sz="2000" dirty="0"/>
              <a:t>Минфина России </a:t>
            </a:r>
            <a:r>
              <a:rPr lang="ru-RU" sz="2000" dirty="0">
                <a:solidFill>
                  <a:srgbClr val="C00000"/>
                </a:solidFill>
              </a:rPr>
              <a:t>от 27.12.2022 N 02-06-07/128426 </a:t>
            </a:r>
            <a:r>
              <a:rPr lang="ru-RU" sz="2000" dirty="0" smtClean="0">
                <a:solidFill>
                  <a:srgbClr val="C00000"/>
                </a:solidFill>
              </a:rPr>
              <a:t/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/>
              <a:t>«</a:t>
            </a:r>
            <a:r>
              <a:rPr lang="ru-RU" sz="2000" dirty="0"/>
              <a:t>О направлении рекомендаций по организации и обеспечению (осуществлению) внутреннего контроля совершаемых фактов хозяйственной жизни и ведения бухгалтерского учета и составления бухгалтерской (финансовой) отчетности, включая проведение инвентаризации в целях составления годовой бухгалтерской (финансовой) отчетности</a:t>
            </a:r>
            <a:r>
              <a:rPr lang="ru-RU" sz="2000" dirty="0" smtClean="0"/>
              <a:t>»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ru-RU" sz="2000" dirty="0"/>
              <a:t>В рамках </a:t>
            </a:r>
            <a:r>
              <a:rPr lang="ru-RU" sz="2000" dirty="0" smtClean="0">
                <a:solidFill>
                  <a:srgbClr val="C00000"/>
                </a:solidFill>
              </a:rPr>
              <a:t>осуществления </a:t>
            </a:r>
            <a:r>
              <a:rPr lang="ru-RU" sz="2000" dirty="0">
                <a:solidFill>
                  <a:srgbClr val="C00000"/>
                </a:solidFill>
              </a:rPr>
              <a:t>мероприятий внутреннего контроля </a:t>
            </a:r>
            <a:r>
              <a:rPr lang="ru-RU" sz="2000" dirty="0"/>
              <a:t>должностные лица (работники) субъекта учета могут осуществлять </a:t>
            </a:r>
            <a:r>
              <a:rPr lang="ru-RU" sz="2000" dirty="0">
                <a:solidFill>
                  <a:srgbClr val="C00000"/>
                </a:solidFill>
              </a:rPr>
              <a:t>следующие контрольные действия</a:t>
            </a:r>
            <a:r>
              <a:rPr lang="ru-RU" sz="2000" dirty="0"/>
              <a:t>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SzPct val="100000"/>
              <a:buFont typeface="Symbol" panose="05050102010706020507" pitchFamily="18" charset="2"/>
              <a:buChar char="-"/>
            </a:pPr>
            <a:r>
              <a:rPr lang="ru-RU" dirty="0" smtClean="0"/>
              <a:t>…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buSzPct val="100000"/>
              <a:buFont typeface="Symbol" panose="05050102010706020507" pitchFamily="18" charset="2"/>
              <a:buChar char="-"/>
            </a:pPr>
            <a:r>
              <a:rPr lang="ru-RU" dirty="0"/>
              <a:t>контроль фактического наличия и состояния объектов бухгалтерского учета </a:t>
            </a:r>
            <a:r>
              <a:rPr lang="ru-RU" dirty="0" smtClean="0"/>
              <a:t>– </a:t>
            </a:r>
            <a:r>
              <a:rPr lang="ru-RU" dirty="0" smtClean="0">
                <a:solidFill>
                  <a:srgbClr val="C00000"/>
                </a:solidFill>
              </a:rPr>
              <a:t>проведение </a:t>
            </a:r>
            <a:r>
              <a:rPr lang="ru-RU" dirty="0">
                <a:solidFill>
                  <a:srgbClr val="C00000"/>
                </a:solidFill>
              </a:rPr>
              <a:t>инвентаризации объектов бухгалтерского учета</a:t>
            </a:r>
            <a:r>
              <a:rPr lang="ru-RU" dirty="0"/>
              <a:t>;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ru-RU" sz="1800" dirty="0" smtClean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41850869"/>
              </p:ext>
            </p:extLst>
          </p:nvPr>
        </p:nvGraphicFramePr>
        <p:xfrm>
          <a:off x="1739900" y="2805915"/>
          <a:ext cx="81280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330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843" y="0"/>
            <a:ext cx="11845157" cy="630621"/>
          </a:xfrm>
          <a:noFill/>
        </p:spPr>
        <p:txBody>
          <a:bodyPr anchor="t">
            <a:noAutofit/>
          </a:bodyPr>
          <a:lstStyle/>
          <a:p>
            <a:pPr algn="r">
              <a:lnSpc>
                <a:spcPct val="120000"/>
              </a:lnSpc>
            </a:pPr>
            <a:r>
              <a:rPr lang="ru-RU" sz="2800" dirty="0" smtClean="0">
                <a:cs typeface="Arial" panose="020B0604020202020204" pitchFamily="34" charset="0"/>
              </a:rPr>
              <a:t>Инвентаризация – регулирующие документы: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95" y="716438"/>
            <a:ext cx="11972041" cy="6033154"/>
          </a:xfrm>
          <a:solidFill>
            <a:schemeClr val="bg1">
              <a:alpha val="77000"/>
            </a:schemeClr>
          </a:solidFill>
        </p:spPr>
        <p:txBody>
          <a:bodyPr anchor="ctr"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ru-RU" sz="1800" dirty="0" smtClean="0"/>
              <a:t>Федеральный закон о бухгалтерском учете 402-ФЗ;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ru-RU" sz="1800" dirty="0" smtClean="0"/>
              <a:t>ФСБУ «Концептуальные основы», ФСБУ «Учетная политика»;</a:t>
            </a:r>
          </a:p>
          <a:p>
            <a:pPr>
              <a:lnSpc>
                <a:spcPct val="14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1800" dirty="0"/>
              <a:t>Письмо Минфина России </a:t>
            </a:r>
            <a:r>
              <a:rPr lang="ru-RU" sz="1800" dirty="0">
                <a:solidFill>
                  <a:srgbClr val="C00000"/>
                </a:solidFill>
              </a:rPr>
              <a:t>от 27.12.2022 N 02-06-07/128426 </a:t>
            </a:r>
            <a:r>
              <a:rPr lang="ru-RU" sz="1800" dirty="0"/>
              <a:t>«О направлении рекомендаций по организации и обеспечению (осуществлению) внутреннего контроля совершаемых фактов хозяйственной жизни и ведения бухгалтерского учета и составления бухгалтерской (финансовой) отчетности, включая проведение инвентаризации в целях составления годовой бухгалтерской (финансовой) отчетности</a:t>
            </a:r>
            <a:r>
              <a:rPr lang="ru-RU" sz="1800" dirty="0" smtClean="0"/>
              <a:t>»;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ru-RU" sz="1800" dirty="0" smtClean="0">
                <a:solidFill>
                  <a:srgbClr val="C00000"/>
                </a:solidFill>
              </a:rPr>
              <a:t>Порядок проведения </a:t>
            </a:r>
            <a:r>
              <a:rPr lang="ru-RU" sz="1800" dirty="0">
                <a:solidFill>
                  <a:srgbClr val="C00000"/>
                </a:solidFill>
              </a:rPr>
              <a:t>инвентаризации </a:t>
            </a:r>
            <a:r>
              <a:rPr lang="ru-RU" sz="1800" dirty="0"/>
              <a:t>активов, имущества, учитываемого на </a:t>
            </a:r>
            <a:r>
              <a:rPr lang="ru-RU" sz="1800" dirty="0" err="1"/>
              <a:t>забалансовых</a:t>
            </a:r>
            <a:r>
              <a:rPr lang="ru-RU" sz="1800" dirty="0"/>
              <a:t> счетах, обязательств, иных объектов бухгалтерского </a:t>
            </a:r>
            <a:r>
              <a:rPr lang="ru-RU" sz="1800" dirty="0" smtClean="0"/>
              <a:t>учета – </a:t>
            </a:r>
            <a:r>
              <a:rPr lang="ru-RU" sz="1800" dirty="0" smtClean="0">
                <a:solidFill>
                  <a:srgbClr val="C00000"/>
                </a:solidFill>
              </a:rPr>
              <a:t>раздел учетной политики</a:t>
            </a:r>
          </a:p>
          <a:p>
            <a:pPr marL="914400" lvl="2" indent="0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i="1" dirty="0" smtClean="0">
                <a:solidFill>
                  <a:srgbClr val="C00000"/>
                </a:solidFill>
              </a:rPr>
              <a:t>С учетом </a:t>
            </a:r>
            <a:r>
              <a:rPr lang="ru-RU" i="1" dirty="0" smtClean="0"/>
              <a:t>Методических рекомендаций по инвентаризации </a:t>
            </a:r>
            <a:br>
              <a:rPr lang="ru-RU" i="1" dirty="0" smtClean="0"/>
            </a:br>
            <a:r>
              <a:rPr lang="ru-RU" i="1" dirty="0" smtClean="0"/>
              <a:t>(Приказ Минфина России</a:t>
            </a:r>
            <a:r>
              <a:rPr lang="en-US" i="1" dirty="0" smtClean="0"/>
              <a:t> </a:t>
            </a:r>
            <a:r>
              <a:rPr lang="ru-RU" i="1" dirty="0" smtClean="0"/>
              <a:t>от 13.06.1995 </a:t>
            </a:r>
            <a:r>
              <a:rPr lang="en-US" i="1" dirty="0" smtClean="0"/>
              <a:t>N</a:t>
            </a:r>
            <a:r>
              <a:rPr lang="ru-RU" i="1" dirty="0" smtClean="0"/>
              <a:t> 49)</a:t>
            </a:r>
          </a:p>
          <a:p>
            <a:pPr>
              <a:lnSpc>
                <a:spcPct val="14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1800" dirty="0"/>
              <a:t>Приказ Минфина России </a:t>
            </a:r>
            <a:r>
              <a:rPr lang="ru-RU" sz="1800" dirty="0">
                <a:solidFill>
                  <a:srgbClr val="C00000"/>
                </a:solidFill>
              </a:rPr>
              <a:t>от 13.09.2023 N </a:t>
            </a:r>
            <a:r>
              <a:rPr lang="ru-RU" sz="1800" dirty="0" smtClean="0">
                <a:solidFill>
                  <a:srgbClr val="C00000"/>
                </a:solidFill>
              </a:rPr>
              <a:t>144н</a:t>
            </a:r>
            <a:r>
              <a:rPr lang="ru-RU" sz="1800" dirty="0" smtClean="0"/>
              <a:t>, Приложение </a:t>
            </a:r>
            <a:r>
              <a:rPr lang="ru-RU" sz="1800" dirty="0"/>
              <a:t>№ 1 </a:t>
            </a:r>
            <a:r>
              <a:rPr lang="ru-RU" sz="1800" dirty="0" smtClean="0"/>
              <a:t>ФСБУ «Учетная политика» </a:t>
            </a:r>
            <a:r>
              <a:rPr lang="ru-RU" sz="1800" i="1" dirty="0" smtClean="0"/>
              <a:t>«Общие </a:t>
            </a:r>
            <a:r>
              <a:rPr lang="ru-RU" sz="1800" i="1" dirty="0"/>
              <a:t>требования к организации инвентаризации активов и обязательств, осуществляемой в целях обеспечения достоверности данных бухгалтерского учета, бухгалтерской (финансовой) отчетности»</a:t>
            </a:r>
          </a:p>
        </p:txBody>
      </p:sp>
    </p:spTree>
    <p:extLst>
      <p:ext uri="{BB962C8B-B14F-4D97-AF65-F5344CB8AC3E}">
        <p14:creationId xmlns:p14="http://schemas.microsoft.com/office/powerpoint/2010/main" val="400459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843" y="0"/>
            <a:ext cx="11845157" cy="630621"/>
          </a:xfrm>
          <a:noFill/>
        </p:spPr>
        <p:txBody>
          <a:bodyPr anchor="t">
            <a:noAutofit/>
          </a:bodyPr>
          <a:lstStyle/>
          <a:p>
            <a:pPr algn="r">
              <a:lnSpc>
                <a:spcPct val="120000"/>
              </a:lnSpc>
            </a:pPr>
            <a:r>
              <a:rPr lang="ru-RU" sz="3200" dirty="0"/>
              <a:t>Цель создания комиссии</a:t>
            </a:r>
            <a:r>
              <a:rPr lang="ru-RU" sz="3200" dirty="0">
                <a:cs typeface="Times New Roman" panose="02020603050405020304" pitchFamily="18" charset="0"/>
              </a:rPr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95" y="716438"/>
            <a:ext cx="11972041" cy="6033154"/>
          </a:xfrm>
          <a:solidFill>
            <a:schemeClr val="bg1">
              <a:alpha val="77000"/>
            </a:schemeClr>
          </a:solidFill>
        </p:spPr>
        <p:txBody>
          <a:bodyPr anchor="ctr">
            <a:normAutofit fontScale="92500" lnSpcReduction="20000"/>
          </a:bodyPr>
          <a:lstStyle/>
          <a:p>
            <a:pPr marL="0" indent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900" dirty="0"/>
              <a:t>2.2. </a:t>
            </a:r>
            <a:r>
              <a:rPr lang="ru-RU" sz="1900" dirty="0">
                <a:solidFill>
                  <a:srgbClr val="C00000"/>
                </a:solidFill>
              </a:rPr>
              <a:t>Для проведения инвентаризации в организации создается </a:t>
            </a:r>
            <a:r>
              <a:rPr lang="ru-RU" sz="1900" dirty="0"/>
              <a:t>постоянно действующая инвентаризационная комиссия.</a:t>
            </a:r>
          </a:p>
          <a:p>
            <a:pPr marL="0" indent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900" dirty="0"/>
              <a:t>При большом объеме работ для одновременного проведения инвентаризации имущества и финансовых обязательств создаются рабочие инвентаризационные комиссии.</a:t>
            </a:r>
          </a:p>
          <a:p>
            <a:pPr marL="0" indent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900" dirty="0"/>
              <a:t>При малом объеме работ и наличии в организации ревизионной комиссии проведение инвентаризаций допускается возлагать на нее.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/>
              <a:t>Приказ Минфина РФ </a:t>
            </a:r>
            <a:r>
              <a:rPr lang="ru-RU" sz="1800" dirty="0">
                <a:solidFill>
                  <a:srgbClr val="C00000"/>
                </a:solidFill>
              </a:rPr>
              <a:t>от 13.06.1995 N </a:t>
            </a:r>
            <a:r>
              <a:rPr lang="ru-RU" sz="1800" dirty="0" smtClean="0">
                <a:solidFill>
                  <a:srgbClr val="C00000"/>
                </a:solidFill>
              </a:rPr>
              <a:t>49</a:t>
            </a:r>
          </a:p>
          <a:p>
            <a:pPr marL="20025" indent="0">
              <a:lnSpc>
                <a:spcPct val="120000"/>
              </a:lnSpc>
              <a:spcBef>
                <a:spcPts val="1800"/>
              </a:spcBef>
              <a:buNone/>
            </a:pPr>
            <a:endParaRPr lang="ru-RU" sz="1700" dirty="0" smtClean="0"/>
          </a:p>
          <a:p>
            <a:pPr marL="20025" indent="0">
              <a:lnSpc>
                <a:spcPct val="120000"/>
              </a:lnSpc>
              <a:spcBef>
                <a:spcPts val="1800"/>
              </a:spcBef>
              <a:buNone/>
            </a:pPr>
            <a:endParaRPr lang="ru-RU" sz="1700" dirty="0"/>
          </a:p>
          <a:p>
            <a:pPr marL="20025" indent="0">
              <a:lnSpc>
                <a:spcPct val="120000"/>
              </a:lnSpc>
              <a:spcBef>
                <a:spcPts val="1800"/>
              </a:spcBef>
              <a:buNone/>
            </a:pPr>
            <a:endParaRPr lang="ru-RU" sz="1700" dirty="0" smtClean="0"/>
          </a:p>
          <a:p>
            <a:pPr marL="20025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ru-RU" sz="1900" dirty="0" smtClean="0"/>
              <a:t>3</a:t>
            </a:r>
            <a:r>
              <a:rPr lang="ru-RU" sz="1900" dirty="0"/>
              <a:t>. В целях проведения инвентаризации руководителем субъекта учета создается, </a:t>
            </a:r>
            <a:r>
              <a:rPr lang="en-US" sz="1900" dirty="0"/>
              <a:t>&lt;…&gt;</a:t>
            </a:r>
            <a:r>
              <a:rPr lang="ru-RU" sz="1900" dirty="0"/>
              <a:t>, комиссия, в полномочия которой </a:t>
            </a:r>
            <a:r>
              <a:rPr lang="ru-RU" sz="1900" dirty="0">
                <a:solidFill>
                  <a:srgbClr val="C00000"/>
                </a:solidFill>
              </a:rPr>
              <a:t>согласно утвержденному положению входит проведение инвентаризации соответствующих объектов </a:t>
            </a:r>
            <a:r>
              <a:rPr lang="ru-RU" sz="1900" dirty="0"/>
              <a:t>инвентаризации </a:t>
            </a:r>
            <a:r>
              <a:rPr lang="en-US" sz="1900" dirty="0"/>
              <a:t>&lt;…&gt;</a:t>
            </a:r>
            <a:r>
              <a:rPr lang="ru-RU" sz="1900" dirty="0"/>
              <a:t>. По решению руководителя субъекта учета полномочия по проведению инвентаризации возлагаются на постоянно созданную </a:t>
            </a:r>
            <a:r>
              <a:rPr lang="ru-RU" sz="1900" dirty="0">
                <a:solidFill>
                  <a:srgbClr val="C00000"/>
                </a:solidFill>
              </a:rPr>
              <a:t>комиссию по поступлению и выбытию активов и (или) на комиссию по подготовке и принятию решения о списании имущества</a:t>
            </a:r>
            <a:r>
              <a:rPr lang="ru-RU" sz="1900" dirty="0"/>
              <a:t>.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/>
              <a:t>Приказ Минфина России </a:t>
            </a:r>
            <a:r>
              <a:rPr lang="ru-RU" sz="1800" dirty="0">
                <a:solidFill>
                  <a:srgbClr val="C00000"/>
                </a:solidFill>
              </a:rPr>
              <a:t>от 13.09.2023 </a:t>
            </a:r>
            <a:r>
              <a:rPr lang="en-US" sz="1800" dirty="0">
                <a:solidFill>
                  <a:srgbClr val="C00000"/>
                </a:solidFill>
              </a:rPr>
              <a:t>N</a:t>
            </a:r>
            <a:r>
              <a:rPr lang="ru-RU" sz="1800" dirty="0">
                <a:solidFill>
                  <a:srgbClr val="C00000"/>
                </a:solidFill>
              </a:rPr>
              <a:t> </a:t>
            </a:r>
            <a:r>
              <a:rPr lang="ru-RU" sz="1800" dirty="0" smtClean="0">
                <a:solidFill>
                  <a:srgbClr val="C00000"/>
                </a:solidFill>
              </a:rPr>
              <a:t>144н</a:t>
            </a:r>
            <a:endParaRPr lang="ru-RU" sz="2000" i="1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7146888" y="3288693"/>
            <a:ext cx="3916064" cy="888643"/>
          </a:xfrm>
          <a:prstGeom prst="wedgeRoundRectCallout">
            <a:avLst>
              <a:gd name="adj1" fmla="val -106"/>
              <a:gd name="adj2" fmla="val 104077"/>
              <a:gd name="adj3" fmla="val 16667"/>
            </a:avLst>
          </a:prstGeom>
          <a:gradFill flip="none" rotWithShape="1">
            <a:gsLst>
              <a:gs pos="0">
                <a:srgbClr val="C0000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ru-RU" sz="1600" dirty="0"/>
              <a:t>Функционал – работа с соответствующим видом имущества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242264" y="3288693"/>
            <a:ext cx="3916064" cy="888643"/>
          </a:xfrm>
          <a:prstGeom prst="wedgeRoundRectCallout">
            <a:avLst>
              <a:gd name="adj1" fmla="val 52514"/>
              <a:gd name="adj2" fmla="val -122010"/>
              <a:gd name="adj3" fmla="val 16667"/>
            </a:avLst>
          </a:prstGeom>
          <a:gradFill flip="none" rotWithShape="1">
            <a:gsLst>
              <a:gs pos="0">
                <a:srgbClr val="C0000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ru-RU" sz="1600" dirty="0"/>
              <a:t>Функционал – </a:t>
            </a:r>
            <a:r>
              <a:rPr lang="ru-RU" sz="1600" dirty="0" smtClean="0"/>
              <a:t>проведение инвентаризаций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245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843" y="0"/>
            <a:ext cx="11845157" cy="630621"/>
          </a:xfrm>
          <a:noFill/>
        </p:spPr>
        <p:txBody>
          <a:bodyPr anchor="t">
            <a:noAutofit/>
          </a:bodyPr>
          <a:lstStyle/>
          <a:p>
            <a:pPr algn="r">
              <a:lnSpc>
                <a:spcPct val="120000"/>
              </a:lnSpc>
            </a:pPr>
            <a:r>
              <a:rPr lang="ru-RU" sz="3200" dirty="0" smtClean="0"/>
              <a:t>Состав комиссии</a:t>
            </a:r>
            <a:r>
              <a:rPr lang="ru-RU" sz="3200" dirty="0">
                <a:cs typeface="Times New Roman" panose="02020603050405020304" pitchFamily="18" charset="0"/>
              </a:rPr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95" y="716438"/>
            <a:ext cx="11972041" cy="6033154"/>
          </a:xfrm>
          <a:solidFill>
            <a:schemeClr val="bg1">
              <a:alpha val="77000"/>
            </a:schemeClr>
          </a:solidFill>
        </p:spPr>
        <p:txBody>
          <a:bodyPr anchor="ctr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394"/>
              </a:spcBef>
              <a:buNone/>
            </a:pPr>
            <a:r>
              <a:rPr lang="ru-RU" dirty="0"/>
              <a:t>2.3. Персональный состав постоянно действующих и рабочих инвентаризационных комиссий утверждает руководитель организации &lt;…&gt;</a:t>
            </a:r>
          </a:p>
          <a:p>
            <a:pPr marL="0" indent="0">
              <a:lnSpc>
                <a:spcPct val="120000"/>
              </a:lnSpc>
              <a:spcBef>
                <a:spcPts val="394"/>
              </a:spcBef>
              <a:buNone/>
            </a:pPr>
            <a:r>
              <a:rPr lang="ru-RU" dirty="0"/>
              <a:t> В состав инвентаризационной комиссии </a:t>
            </a:r>
            <a:r>
              <a:rPr lang="ru-RU" dirty="0">
                <a:solidFill>
                  <a:srgbClr val="C00000"/>
                </a:solidFill>
              </a:rPr>
              <a:t>включаются</a:t>
            </a:r>
            <a:r>
              <a:rPr lang="ru-RU" dirty="0"/>
              <a:t> представители администрации организации, работники бухгалтерской службы, другие специалисты (инженеры, экономисты, техники и т.д.).</a:t>
            </a:r>
          </a:p>
          <a:p>
            <a:pPr marL="0" indent="0">
              <a:lnSpc>
                <a:spcPct val="120000"/>
              </a:lnSpc>
              <a:spcBef>
                <a:spcPts val="394"/>
              </a:spcBef>
              <a:buNone/>
            </a:pPr>
            <a:r>
              <a:rPr lang="ru-RU" dirty="0"/>
              <a:t>В состав инвентаризационной комиссии </a:t>
            </a:r>
            <a:r>
              <a:rPr lang="ru-RU" dirty="0">
                <a:solidFill>
                  <a:srgbClr val="C00000"/>
                </a:solidFill>
              </a:rPr>
              <a:t>можно включать </a:t>
            </a:r>
            <a:r>
              <a:rPr lang="ru-RU" dirty="0"/>
              <a:t>представителей службы внутреннего аудита организации, независимых аудиторских организаций.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Приказ </a:t>
            </a:r>
            <a:r>
              <a:rPr lang="ru-RU" dirty="0"/>
              <a:t>Минфина РФ </a:t>
            </a:r>
            <a:r>
              <a:rPr lang="ru-RU" dirty="0">
                <a:solidFill>
                  <a:srgbClr val="C00000"/>
                </a:solidFill>
              </a:rPr>
              <a:t>от 13.06.1995 N </a:t>
            </a:r>
            <a:r>
              <a:rPr lang="ru-RU" dirty="0" smtClean="0">
                <a:solidFill>
                  <a:srgbClr val="C00000"/>
                </a:solidFill>
              </a:rPr>
              <a:t>49</a:t>
            </a:r>
          </a:p>
          <a:p>
            <a:pPr marL="20025" indent="0">
              <a:lnSpc>
                <a:spcPct val="120000"/>
              </a:lnSpc>
              <a:spcBef>
                <a:spcPts val="1800"/>
              </a:spcBef>
              <a:buNone/>
            </a:pPr>
            <a:endParaRPr lang="ru-RU" sz="1700" dirty="0" smtClean="0"/>
          </a:p>
          <a:p>
            <a:pPr marL="20025" indent="0">
              <a:lnSpc>
                <a:spcPct val="120000"/>
              </a:lnSpc>
              <a:spcBef>
                <a:spcPts val="1800"/>
              </a:spcBef>
              <a:buNone/>
            </a:pPr>
            <a:endParaRPr lang="ru-RU" sz="1700" dirty="0"/>
          </a:p>
          <a:p>
            <a:pPr marL="20025" indent="0">
              <a:lnSpc>
                <a:spcPct val="120000"/>
              </a:lnSpc>
              <a:spcBef>
                <a:spcPts val="1800"/>
              </a:spcBef>
              <a:buNone/>
            </a:pPr>
            <a:endParaRPr lang="ru-RU" sz="1700" dirty="0" smtClean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641508" y="5272038"/>
            <a:ext cx="4844891" cy="1296187"/>
          </a:xfrm>
          <a:prstGeom prst="wedgeRoundRectCallout">
            <a:avLst>
              <a:gd name="adj1" fmla="val 52514"/>
              <a:gd name="adj2" fmla="val -122010"/>
              <a:gd name="adj3" fmla="val 16667"/>
            </a:avLst>
          </a:prstGeom>
          <a:gradFill flip="none" rotWithShape="1">
            <a:gsLst>
              <a:gs pos="0">
                <a:srgbClr val="C0000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Требований по количеству, качеству не установлено</a:t>
            </a:r>
          </a:p>
        </p:txBody>
      </p:sp>
    </p:spTree>
    <p:extLst>
      <p:ext uri="{BB962C8B-B14F-4D97-AF65-F5344CB8AC3E}">
        <p14:creationId xmlns:p14="http://schemas.microsoft.com/office/powerpoint/2010/main" val="49749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843" y="0"/>
            <a:ext cx="11845157" cy="630621"/>
          </a:xfrm>
          <a:noFill/>
        </p:spPr>
        <p:txBody>
          <a:bodyPr anchor="t">
            <a:noAutofit/>
          </a:bodyPr>
          <a:lstStyle/>
          <a:p>
            <a:pPr algn="r">
              <a:lnSpc>
                <a:spcPct val="120000"/>
              </a:lnSpc>
            </a:pPr>
            <a:r>
              <a:rPr lang="ru-RU" sz="3200" dirty="0" smtClean="0"/>
              <a:t>Состав комиссии</a:t>
            </a:r>
            <a:r>
              <a:rPr lang="ru-RU" sz="3200" dirty="0">
                <a:cs typeface="Times New Roman" panose="02020603050405020304" pitchFamily="18" charset="0"/>
              </a:rPr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95" y="716438"/>
            <a:ext cx="11972041" cy="6033154"/>
          </a:xfrm>
          <a:solidFill>
            <a:schemeClr val="bg1">
              <a:alpha val="77000"/>
            </a:schemeClr>
          </a:solidFill>
        </p:spPr>
        <p:txBody>
          <a:bodyPr anchor="t"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300" dirty="0" smtClean="0"/>
              <a:t>5. Руководителем субъекта учета утверждается состав комиссии, в который входит:</a:t>
            </a:r>
          </a:p>
          <a:p>
            <a:pPr lvl="2">
              <a:lnSpc>
                <a:spcPct val="120000"/>
              </a:lnSpc>
              <a:buFont typeface="Symbol" panose="05050102010706020507" pitchFamily="18" charset="2"/>
              <a:buChar char="-"/>
            </a:pPr>
            <a:r>
              <a:rPr lang="ru-RU" sz="2300" dirty="0" smtClean="0">
                <a:solidFill>
                  <a:srgbClr val="C00000"/>
                </a:solidFill>
              </a:rPr>
              <a:t>Председатель комиссии </a:t>
            </a:r>
            <a:r>
              <a:rPr lang="en-US" sz="2300" dirty="0" smtClean="0">
                <a:solidFill>
                  <a:srgbClr val="C00000"/>
                </a:solidFill>
              </a:rPr>
              <a:t>&lt;…&gt;</a:t>
            </a:r>
            <a:r>
              <a:rPr lang="ru-RU" sz="2300" dirty="0" smtClean="0">
                <a:solidFill>
                  <a:srgbClr val="C00000"/>
                </a:solidFill>
              </a:rPr>
              <a:t>;</a:t>
            </a:r>
          </a:p>
          <a:p>
            <a:pPr lvl="2">
              <a:lnSpc>
                <a:spcPct val="120000"/>
              </a:lnSpc>
              <a:buFont typeface="Symbol" panose="05050102010706020507" pitchFamily="18" charset="2"/>
              <a:buChar char="-"/>
            </a:pPr>
            <a:r>
              <a:rPr lang="ru-RU" sz="2300" dirty="0" smtClean="0">
                <a:solidFill>
                  <a:srgbClr val="C00000"/>
                </a:solidFill>
              </a:rPr>
              <a:t>заместитель Председателя комиссии </a:t>
            </a:r>
            <a:r>
              <a:rPr lang="en-US" sz="2300" dirty="0" smtClean="0">
                <a:solidFill>
                  <a:srgbClr val="C00000"/>
                </a:solidFill>
              </a:rPr>
              <a:t>&lt;…&gt;</a:t>
            </a:r>
            <a:r>
              <a:rPr lang="ru-RU" sz="2300" dirty="0" smtClean="0">
                <a:solidFill>
                  <a:srgbClr val="C00000"/>
                </a:solidFill>
              </a:rPr>
              <a:t>;</a:t>
            </a:r>
          </a:p>
          <a:p>
            <a:pPr lvl="2">
              <a:lnSpc>
                <a:spcPct val="120000"/>
              </a:lnSpc>
              <a:buFont typeface="Symbol" panose="05050102010706020507" pitchFamily="18" charset="2"/>
              <a:buChar char="-"/>
            </a:pPr>
            <a:r>
              <a:rPr lang="ru-RU" sz="2300" dirty="0" smtClean="0">
                <a:solidFill>
                  <a:srgbClr val="C00000"/>
                </a:solidFill>
              </a:rPr>
              <a:t>секретарь комиссии </a:t>
            </a:r>
            <a:r>
              <a:rPr lang="en-US" sz="2300" dirty="0" smtClean="0">
                <a:solidFill>
                  <a:srgbClr val="C00000"/>
                </a:solidFill>
              </a:rPr>
              <a:t>&lt;…&gt;</a:t>
            </a:r>
            <a:r>
              <a:rPr lang="ru-RU" sz="2300" dirty="0" smtClean="0">
                <a:solidFill>
                  <a:srgbClr val="C00000"/>
                </a:solidFill>
              </a:rPr>
              <a:t>;</a:t>
            </a:r>
          </a:p>
          <a:p>
            <a:pPr lvl="2">
              <a:lnSpc>
                <a:spcPct val="120000"/>
              </a:lnSpc>
              <a:buFont typeface="Symbol" panose="05050102010706020507" pitchFamily="18" charset="2"/>
              <a:buChar char="-"/>
            </a:pPr>
            <a:r>
              <a:rPr lang="ru-RU" sz="2300" dirty="0" smtClean="0"/>
              <a:t>члены комиссии.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300" dirty="0" smtClean="0"/>
              <a:t>Комиссия состоит </a:t>
            </a:r>
            <a:r>
              <a:rPr lang="ru-RU" sz="2300" dirty="0" smtClean="0">
                <a:solidFill>
                  <a:srgbClr val="C00000"/>
                </a:solidFill>
              </a:rPr>
              <a:t>не менее чем из трех </a:t>
            </a:r>
            <a:r>
              <a:rPr lang="ru-RU" sz="2300" dirty="0" smtClean="0"/>
              <a:t>человек.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Приказ </a:t>
            </a:r>
            <a:r>
              <a:rPr lang="ru-RU" dirty="0"/>
              <a:t>Минфина России </a:t>
            </a:r>
            <a:r>
              <a:rPr lang="ru-RU" dirty="0">
                <a:solidFill>
                  <a:srgbClr val="C00000"/>
                </a:solidFill>
              </a:rPr>
              <a:t>от 13.09.2023 </a:t>
            </a:r>
            <a:r>
              <a:rPr lang="en-US" dirty="0">
                <a:solidFill>
                  <a:srgbClr val="C00000"/>
                </a:solidFill>
              </a:rPr>
              <a:t>N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144н</a:t>
            </a:r>
            <a:endParaRPr lang="ru-RU" i="1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7722144" y="2148912"/>
            <a:ext cx="3916064" cy="888643"/>
          </a:xfrm>
          <a:prstGeom prst="wedgeRoundRectCallout">
            <a:avLst>
              <a:gd name="adj1" fmla="val -64237"/>
              <a:gd name="adj2" fmla="val 93931"/>
              <a:gd name="adj3" fmla="val 16667"/>
            </a:avLst>
          </a:prstGeom>
          <a:gradFill flip="none" rotWithShape="1">
            <a:gsLst>
              <a:gs pos="0">
                <a:srgbClr val="C0000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ru-RU" sz="2400" dirty="0" smtClean="0"/>
              <a:t>Кворум – 2/3 участников</a:t>
            </a:r>
            <a:endParaRPr lang="ru-RU" sz="2400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346843" y="5096517"/>
            <a:ext cx="7238813" cy="1318226"/>
          </a:xfrm>
          <a:prstGeom prst="wedgeRoundRectCallout">
            <a:avLst>
              <a:gd name="adj1" fmla="val -92"/>
              <a:gd name="adj2" fmla="val -105401"/>
              <a:gd name="adj3" fmla="val 16667"/>
            </a:avLst>
          </a:prstGeom>
          <a:gradFill flip="none" rotWithShape="1">
            <a:gsLst>
              <a:gs pos="0">
                <a:srgbClr val="C0000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ru-RU" sz="2000" dirty="0"/>
              <a:t>Е</a:t>
            </a:r>
            <a:r>
              <a:rPr lang="ru-RU" sz="2000" dirty="0" smtClean="0"/>
              <a:t>сли </a:t>
            </a:r>
            <a:r>
              <a:rPr lang="ru-RU" sz="2000" dirty="0"/>
              <a:t>фактический кворум составил 2 </a:t>
            </a:r>
            <a:r>
              <a:rPr lang="ru-RU" sz="2000" dirty="0" smtClean="0"/>
              <a:t>человека, для участия в работе комиссии приглашаются </a:t>
            </a:r>
            <a:r>
              <a:rPr lang="ru-RU" sz="2000" u="sng" dirty="0" smtClean="0"/>
              <a:t>представители </a:t>
            </a:r>
            <a:r>
              <a:rPr lang="ru-RU" sz="2000" u="sng" dirty="0"/>
              <a:t>субъекта консолидированной </a:t>
            </a:r>
            <a:r>
              <a:rPr lang="ru-RU" sz="2000" u="sng" dirty="0" smtClean="0"/>
              <a:t>отчетности</a:t>
            </a:r>
            <a:endParaRPr lang="ru-RU" sz="2000" u="sng" dirty="0"/>
          </a:p>
        </p:txBody>
      </p:sp>
    </p:spTree>
    <p:extLst>
      <p:ext uri="{BB962C8B-B14F-4D97-AF65-F5344CB8AC3E}">
        <p14:creationId xmlns:p14="http://schemas.microsoft.com/office/powerpoint/2010/main" val="337113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843" y="0"/>
            <a:ext cx="11845157" cy="630621"/>
          </a:xfrm>
          <a:noFill/>
        </p:spPr>
        <p:txBody>
          <a:bodyPr anchor="t">
            <a:noAutofit/>
          </a:bodyPr>
          <a:lstStyle/>
          <a:p>
            <a:pPr algn="r">
              <a:lnSpc>
                <a:spcPct val="120000"/>
              </a:lnSpc>
            </a:pPr>
            <a:r>
              <a:rPr lang="ru-RU" sz="3200" dirty="0" smtClean="0"/>
              <a:t>Бухгалтер в комиссии</a:t>
            </a:r>
            <a:r>
              <a:rPr lang="ru-RU" sz="3200" dirty="0">
                <a:cs typeface="Times New Roman" panose="02020603050405020304" pitchFamily="18" charset="0"/>
              </a:rPr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95" y="716438"/>
            <a:ext cx="11972041" cy="6033154"/>
          </a:xfrm>
          <a:solidFill>
            <a:schemeClr val="bg1">
              <a:alpha val="77000"/>
            </a:schemeClr>
          </a:solidFill>
        </p:spPr>
        <p:txBody>
          <a:bodyPr anchor="t"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000" dirty="0">
                <a:solidFill>
                  <a:srgbClr val="C00000"/>
                </a:solidFill>
              </a:rPr>
              <a:t>Включение лица, осуществляющего ведение бухгалтерского учета</a:t>
            </a:r>
            <a:r>
              <a:rPr lang="ru-RU" sz="2000" dirty="0"/>
              <a:t>, в состав комиссии, уполномоченной на проведение инвентаризации </a:t>
            </a:r>
          </a:p>
          <a:p>
            <a:pPr lvl="1" indent="-342900">
              <a:lnSpc>
                <a:spcPct val="120000"/>
              </a:lnSpc>
              <a:buSzPct val="100000"/>
              <a:buFont typeface="Symbol" panose="05050102010706020507" pitchFamily="18" charset="2"/>
              <a:buChar char="-"/>
            </a:pPr>
            <a:r>
              <a:rPr lang="ru-RU" dirty="0">
                <a:solidFill>
                  <a:srgbClr val="C00000"/>
                </a:solidFill>
              </a:rPr>
              <a:t>денежных средств</a:t>
            </a:r>
            <a:r>
              <a:rPr lang="ru-RU" dirty="0"/>
              <a:t>, иных ценностей, находящихся на счетах и во вкладах или на хранении в кредитной организации, а также электронных денежных средств, </a:t>
            </a:r>
          </a:p>
          <a:p>
            <a:pPr lvl="1" indent="-342900">
              <a:lnSpc>
                <a:spcPct val="120000"/>
              </a:lnSpc>
              <a:buSzPct val="100000"/>
              <a:buFont typeface="Symbol" panose="05050102010706020507" pitchFamily="18" charset="2"/>
              <a:buChar char="-"/>
            </a:pPr>
            <a:r>
              <a:rPr lang="ru-RU" dirty="0">
                <a:solidFill>
                  <a:srgbClr val="C00000"/>
                </a:solidFill>
              </a:rPr>
              <a:t>иных финансовых активов </a:t>
            </a:r>
            <a:r>
              <a:rPr lang="ru-RU" dirty="0"/>
              <a:t>и (или) обязательств, принимаемых к бухгалтерскому учету в результате осуществления лицами, осуществляющими ведение бухгалтерского учета, полномочий по </a:t>
            </a:r>
            <a:r>
              <a:rPr lang="ru-RU" dirty="0">
                <a:solidFill>
                  <a:srgbClr val="C00000"/>
                </a:solidFill>
              </a:rPr>
              <a:t>начислению физическим лицам выплат по оплате труда</a:t>
            </a:r>
            <a:r>
              <a:rPr lang="ru-RU" dirty="0"/>
              <a:t>, иных выплат, </a:t>
            </a:r>
          </a:p>
          <a:p>
            <a:pPr lvl="1" indent="-342900">
              <a:lnSpc>
                <a:spcPct val="120000"/>
              </a:lnSpc>
              <a:buSzPct val="100000"/>
              <a:buFont typeface="Symbol" panose="05050102010706020507" pitchFamily="18" charset="2"/>
              <a:buChar char="-"/>
            </a:pPr>
            <a:r>
              <a:rPr lang="ru-RU" dirty="0"/>
              <a:t>а также </a:t>
            </a:r>
            <a:r>
              <a:rPr lang="ru-RU" dirty="0">
                <a:solidFill>
                  <a:srgbClr val="C00000"/>
                </a:solidFill>
              </a:rPr>
              <a:t>обязательных платежей в бюджеты</a:t>
            </a:r>
            <a:r>
              <a:rPr lang="ru-RU" dirty="0"/>
              <a:t> бюджетной системы Российской Федерации,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000" dirty="0">
                <a:solidFill>
                  <a:srgbClr val="C00000"/>
                </a:solidFill>
              </a:rPr>
              <a:t>является обязательным</a:t>
            </a:r>
            <a:r>
              <a:rPr lang="ru-RU" sz="2000" dirty="0"/>
              <a:t>.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/>
              <a:t>Приказ </a:t>
            </a:r>
            <a:r>
              <a:rPr lang="ru-RU" sz="2000" dirty="0"/>
              <a:t>Минфина России </a:t>
            </a:r>
            <a:r>
              <a:rPr lang="ru-RU" sz="2000" dirty="0">
                <a:solidFill>
                  <a:srgbClr val="C00000"/>
                </a:solidFill>
              </a:rPr>
              <a:t>от 13.09.2023 </a:t>
            </a:r>
            <a:r>
              <a:rPr lang="en-US" sz="2000" dirty="0">
                <a:solidFill>
                  <a:srgbClr val="C00000"/>
                </a:solidFill>
              </a:rPr>
              <a:t>N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144н</a:t>
            </a:r>
            <a:endParaRPr lang="ru-RU" sz="2000" i="1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103695" y="5434883"/>
            <a:ext cx="6401687" cy="838191"/>
          </a:xfrm>
          <a:prstGeom prst="wedgeRoundRectCallout">
            <a:avLst>
              <a:gd name="adj1" fmla="val -92"/>
              <a:gd name="adj2" fmla="val -105401"/>
              <a:gd name="adj3" fmla="val 16667"/>
            </a:avLst>
          </a:prstGeom>
          <a:gradFill flip="none" rotWithShape="1">
            <a:gsLst>
              <a:gs pos="0">
                <a:srgbClr val="C0000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В остальных случаях – по решению субъекта учета</a:t>
            </a:r>
          </a:p>
        </p:txBody>
      </p:sp>
    </p:spTree>
    <p:extLst>
      <p:ext uri="{BB962C8B-B14F-4D97-AF65-F5344CB8AC3E}">
        <p14:creationId xmlns:p14="http://schemas.microsoft.com/office/powerpoint/2010/main" val="269382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843" y="0"/>
            <a:ext cx="11845157" cy="630621"/>
          </a:xfrm>
          <a:noFill/>
        </p:spPr>
        <p:txBody>
          <a:bodyPr anchor="t">
            <a:noAutofit/>
          </a:bodyPr>
          <a:lstStyle/>
          <a:p>
            <a:pPr algn="r">
              <a:lnSpc>
                <a:spcPct val="120000"/>
              </a:lnSpc>
            </a:pPr>
            <a:r>
              <a:rPr lang="ru-RU" sz="3200" dirty="0" smtClean="0"/>
              <a:t>Рабочие группы в комиссии</a:t>
            </a:r>
            <a:r>
              <a:rPr lang="ru-RU" sz="3200" dirty="0">
                <a:cs typeface="Times New Roman" panose="02020603050405020304" pitchFamily="18" charset="0"/>
              </a:rPr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95" y="716438"/>
            <a:ext cx="11972041" cy="6033154"/>
          </a:xfrm>
          <a:solidFill>
            <a:schemeClr val="bg1">
              <a:alpha val="77000"/>
            </a:schemeClr>
          </a:solidFill>
        </p:spPr>
        <p:txBody>
          <a:bodyPr anchor="ctr">
            <a:normAutofit lnSpcReduction="10000"/>
          </a:bodyPr>
          <a:lstStyle/>
          <a:p>
            <a:pPr marL="20025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/>
              <a:t>3. При большом количестве (объеме) объектов инвентаризации решением руководителя полномочия по проведению инвентаризации возлагаются </a:t>
            </a:r>
            <a:r>
              <a:rPr lang="ru-RU" sz="1800" dirty="0">
                <a:solidFill>
                  <a:srgbClr val="C00000"/>
                </a:solidFill>
              </a:rPr>
              <a:t>на несколько комиссий, в том числе созданных на время проведения обязательной инвентаризации</a:t>
            </a:r>
            <a:r>
              <a:rPr lang="ru-RU" sz="1800" dirty="0"/>
              <a:t>.</a:t>
            </a:r>
          </a:p>
          <a:p>
            <a:pPr marL="20025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/>
              <a:t>Распределение обязанностей между комиссиями и порядок их взаимодействия устанавливаются порядком проведения инвентаризации и (или) положениями о комиссиях.</a:t>
            </a:r>
          </a:p>
          <a:p>
            <a:pPr marL="20025" indent="0">
              <a:lnSpc>
                <a:spcPct val="120000"/>
              </a:lnSpc>
              <a:spcBef>
                <a:spcPts val="3000"/>
              </a:spcBef>
              <a:spcAft>
                <a:spcPts val="3000"/>
              </a:spcAft>
              <a:buNone/>
            </a:pPr>
            <a:r>
              <a:rPr lang="ru-RU" sz="1800" dirty="0">
                <a:solidFill>
                  <a:srgbClr val="C00000"/>
                </a:solidFill>
              </a:rPr>
              <a:t>ИЛИ:</a:t>
            </a:r>
          </a:p>
          <a:p>
            <a:pPr marL="20025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/>
              <a:t>8. В целях одновременного проведения инвентаризации большого объема (по номенклатуре и (или) количеству) объектов инвентаризации и при значительном объеме работ по определению фактического наличия объектов инвентаризации по решению руководителя субъекта учета (уполномоченного им лица) при комиссии создаются </a:t>
            </a:r>
            <a:r>
              <a:rPr lang="ru-RU" sz="1800" dirty="0">
                <a:solidFill>
                  <a:srgbClr val="C00000"/>
                </a:solidFill>
              </a:rPr>
              <a:t>рабочие комиссии</a:t>
            </a:r>
            <a:r>
              <a:rPr lang="ru-RU" sz="1800" dirty="0"/>
              <a:t>. Особенности проведения инвентаризации комиссией, включающей в себя рабочие комиссии, определяются порядком проведения инвентаризации субъекта учета.</a:t>
            </a:r>
          </a:p>
          <a:p>
            <a:pPr marL="20025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/>
              <a:t>В случае принятия решения о проведении инвентаризации с участием комиссии, включающей в себя рабочие комиссии, </a:t>
            </a:r>
            <a:r>
              <a:rPr lang="ru-RU" sz="1800" dirty="0">
                <a:solidFill>
                  <a:srgbClr val="C00000"/>
                </a:solidFill>
              </a:rPr>
              <a:t>ответственным лицом рабочей комиссии указывается один из членов комиссии, имеющий право голоса</a:t>
            </a:r>
            <a:r>
              <a:rPr lang="ru-RU" sz="1800" dirty="0"/>
              <a:t> при вынесении решения о результатах инвентаризации.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/>
              <a:t>Приказ </a:t>
            </a:r>
            <a:r>
              <a:rPr lang="ru-RU" sz="1800" dirty="0"/>
              <a:t>Минфина России </a:t>
            </a:r>
            <a:r>
              <a:rPr lang="ru-RU" sz="1800" dirty="0">
                <a:solidFill>
                  <a:srgbClr val="C00000"/>
                </a:solidFill>
              </a:rPr>
              <a:t>от 13.09.2023 </a:t>
            </a:r>
            <a:r>
              <a:rPr lang="en-US" sz="1800" dirty="0">
                <a:solidFill>
                  <a:srgbClr val="C00000"/>
                </a:solidFill>
              </a:rPr>
              <a:t>N</a:t>
            </a:r>
            <a:r>
              <a:rPr lang="ru-RU" sz="1800" dirty="0">
                <a:solidFill>
                  <a:srgbClr val="C00000"/>
                </a:solidFill>
              </a:rPr>
              <a:t> </a:t>
            </a:r>
            <a:r>
              <a:rPr lang="ru-RU" sz="1800" dirty="0" smtClean="0">
                <a:solidFill>
                  <a:srgbClr val="C00000"/>
                </a:solidFill>
              </a:rPr>
              <a:t>144н</a:t>
            </a:r>
            <a:endParaRPr lang="ru-RU" sz="1800" i="1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2190072" y="2637244"/>
            <a:ext cx="2703899" cy="838191"/>
          </a:xfrm>
          <a:prstGeom prst="wedgeRoundRectCallout">
            <a:avLst>
              <a:gd name="adj1" fmla="val -49854"/>
              <a:gd name="adj2" fmla="val -7064"/>
              <a:gd name="adj3" fmla="val 16667"/>
            </a:avLst>
          </a:prstGeom>
          <a:gradFill flip="none" rotWithShape="1">
            <a:gsLst>
              <a:gs pos="0">
                <a:srgbClr val="C0000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В </a:t>
            </a:r>
            <a:r>
              <a:rPr lang="ru-RU" sz="2400" dirty="0" smtClean="0"/>
              <a:t>чем разница?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1636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24298</TotalTime>
  <Words>1595</Words>
  <Application>Microsoft Office PowerPoint</Application>
  <PresentationFormat>Произвольный</PresentationFormat>
  <Paragraphs>155</Paragraphs>
  <Slides>22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Параллакс</vt:lpstr>
      <vt:lpstr>Новые требования к инвентаризации активов и обязательств</vt:lpstr>
      <vt:lpstr>Программа:</vt:lpstr>
      <vt:lpstr>Инвентаризация - внутренний контроль:</vt:lpstr>
      <vt:lpstr>Инвентаризация – регулирующие документы:</vt:lpstr>
      <vt:lpstr>Цель создания комиссии:</vt:lpstr>
      <vt:lpstr>Состав комиссии:</vt:lpstr>
      <vt:lpstr>Состав комиссии:</vt:lpstr>
      <vt:lpstr>Бухгалтер в комиссии:</vt:lpstr>
      <vt:lpstr>Рабочие группы в комиссии:</vt:lpstr>
      <vt:lpstr>Методы проведения инвентаризации:</vt:lpstr>
      <vt:lpstr>Методы проведения инвентаризации:</vt:lpstr>
      <vt:lpstr>Методы проведения инвентаризации:</vt:lpstr>
      <vt:lpstr>Методы проведения инвентаризации:</vt:lpstr>
      <vt:lpstr>Методы проведения инвентаризации:</vt:lpstr>
      <vt:lpstr>Порядок инвентаризации:</vt:lpstr>
      <vt:lpstr>Где прописать?</vt:lpstr>
      <vt:lpstr>Положение об инвентаризационной комиссии:</vt:lpstr>
      <vt:lpstr>Положение об инвентаризационной комиссии:</vt:lpstr>
      <vt:lpstr>Положение об инвентаризационной комиссии:</vt:lpstr>
      <vt:lpstr>Положение об инвентаризационной комиссии:</vt:lpstr>
      <vt:lpstr>Положение об инвентаризационной комиссии: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Отчетность 1-го квартала 2017 года</dc:title>
  <dc:creator>Елена Кравченко</dc:creator>
  <cp:keywords>На КПК 3 дня</cp:keywords>
  <cp:lastModifiedBy>Маргарита Анатольевна Макарова</cp:lastModifiedBy>
  <cp:revision>834</cp:revision>
  <dcterms:created xsi:type="dcterms:W3CDTF">2017-03-05T16:57:03Z</dcterms:created>
  <dcterms:modified xsi:type="dcterms:W3CDTF">2023-11-23T07:36:00Z</dcterms:modified>
</cp:coreProperties>
</file>