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27"/>
  </p:notesMasterIdLst>
  <p:sldIdLst>
    <p:sldId id="301" r:id="rId4"/>
    <p:sldId id="333" r:id="rId5"/>
    <p:sldId id="334" r:id="rId6"/>
    <p:sldId id="313" r:id="rId7"/>
    <p:sldId id="336" r:id="rId8"/>
    <p:sldId id="314" r:id="rId9"/>
    <p:sldId id="335" r:id="rId10"/>
    <p:sldId id="322" r:id="rId11"/>
    <p:sldId id="323" r:id="rId12"/>
    <p:sldId id="337" r:id="rId13"/>
    <p:sldId id="338" r:id="rId14"/>
    <p:sldId id="325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16" r:id="rId23"/>
    <p:sldId id="346" r:id="rId24"/>
    <p:sldId id="347" r:id="rId25"/>
    <p:sldId id="31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49" autoAdjust="0"/>
  </p:normalViewPr>
  <p:slideViewPr>
    <p:cSldViewPr snapToGrid="0" showGuides="1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391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2F3BD-9016-4E8E-B51E-D24CA9AF75C4}" type="doc">
      <dgm:prSet loTypeId="urn:microsoft.com/office/officeart/2005/8/layout/process1" loCatId="process" qsTypeId="urn:microsoft.com/office/officeart/2005/8/quickstyle/3d2" qsCatId="3D" csTypeId="urn:microsoft.com/office/officeart/2005/8/colors/accent1_4" csCatId="accent1" phldr="1"/>
      <dgm:spPr/>
    </dgm:pt>
    <dgm:pt modelId="{5D1AD2DF-8B37-4A51-97CD-6ABD0D019033}">
      <dgm:prSet phldrT="[Текст]"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Факт хозяйственной жизни</a:t>
          </a:r>
          <a:endParaRPr lang="ru-RU" dirty="0"/>
        </a:p>
      </dgm:t>
    </dgm:pt>
    <dgm:pt modelId="{89C1E96A-EAC0-496B-ABFD-432CFBFCACA3}" type="parTrans" cxnId="{60F1E5AC-B55D-4E25-A3B7-4F655F4C5008}">
      <dgm:prSet/>
      <dgm:spPr/>
      <dgm:t>
        <a:bodyPr/>
        <a:lstStyle/>
        <a:p>
          <a:endParaRPr lang="ru-RU"/>
        </a:p>
      </dgm:t>
    </dgm:pt>
    <dgm:pt modelId="{577B6F70-7290-4437-82EB-E9F563786548}" type="sibTrans" cxnId="{60F1E5AC-B55D-4E25-A3B7-4F655F4C5008}">
      <dgm:prSet/>
      <dgm:spPr/>
      <dgm:t>
        <a:bodyPr/>
        <a:lstStyle/>
        <a:p>
          <a:endParaRPr lang="ru-RU" dirty="0"/>
        </a:p>
      </dgm:t>
    </dgm:pt>
    <dgm:pt modelId="{8F445D24-366B-4F4E-BBD0-2559D10573F3}">
      <dgm:prSet phldrT="[Текст]"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Первичный документ</a:t>
          </a:r>
          <a:endParaRPr lang="ru-RU" dirty="0"/>
        </a:p>
      </dgm:t>
    </dgm:pt>
    <dgm:pt modelId="{BA2853CD-2410-44A8-847A-4B477D357B70}" type="parTrans" cxnId="{793D23FA-758C-4BE8-8A55-AAA1D50E5F7F}">
      <dgm:prSet/>
      <dgm:spPr/>
      <dgm:t>
        <a:bodyPr/>
        <a:lstStyle/>
        <a:p>
          <a:endParaRPr lang="ru-RU"/>
        </a:p>
      </dgm:t>
    </dgm:pt>
    <dgm:pt modelId="{6872222D-D34D-48EA-A1CF-BB369D283787}" type="sibTrans" cxnId="{793D23FA-758C-4BE8-8A55-AAA1D50E5F7F}">
      <dgm:prSet/>
      <dgm:spPr/>
      <dgm:t>
        <a:bodyPr/>
        <a:lstStyle/>
        <a:p>
          <a:endParaRPr lang="ru-RU" dirty="0"/>
        </a:p>
      </dgm:t>
    </dgm:pt>
    <dgm:pt modelId="{2A46DC26-5224-4ED3-9290-28F4EAFCDD69}">
      <dgm:prSet phldrT="[Текст]"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Подтверждает задолженность</a:t>
          </a:r>
          <a:endParaRPr lang="ru-RU" dirty="0"/>
        </a:p>
      </dgm:t>
    </dgm:pt>
    <dgm:pt modelId="{700FA85F-9BAF-4C70-81A1-9F40951263AE}" type="parTrans" cxnId="{CB39C7CE-789A-4146-BFCF-772F233089FD}">
      <dgm:prSet/>
      <dgm:spPr/>
      <dgm:t>
        <a:bodyPr/>
        <a:lstStyle/>
        <a:p>
          <a:endParaRPr lang="ru-RU"/>
        </a:p>
      </dgm:t>
    </dgm:pt>
    <dgm:pt modelId="{1F54D509-1D44-42AB-8876-197ED00CF058}" type="sibTrans" cxnId="{CB39C7CE-789A-4146-BFCF-772F233089FD}">
      <dgm:prSet/>
      <dgm:spPr/>
      <dgm:t>
        <a:bodyPr/>
        <a:lstStyle/>
        <a:p>
          <a:endParaRPr lang="ru-RU"/>
        </a:p>
      </dgm:t>
    </dgm:pt>
    <dgm:pt modelId="{311FD0B0-0C72-4BF6-BE1B-28071A745B99}" type="pres">
      <dgm:prSet presAssocID="{F302F3BD-9016-4E8E-B51E-D24CA9AF75C4}" presName="Name0" presStyleCnt="0">
        <dgm:presLayoutVars>
          <dgm:dir/>
          <dgm:resizeHandles val="exact"/>
        </dgm:presLayoutVars>
      </dgm:prSet>
      <dgm:spPr/>
    </dgm:pt>
    <dgm:pt modelId="{06A1CF96-A984-4E87-A394-553A5E32FAEA}" type="pres">
      <dgm:prSet presAssocID="{5D1AD2DF-8B37-4A51-97CD-6ABD0D0190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D7387-AC1F-4FF1-A6E9-6CE99B565E55}" type="pres">
      <dgm:prSet presAssocID="{577B6F70-7290-4437-82EB-E9F56378654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A83BD83-E15B-4F6C-9890-50E253C15DBF}" type="pres">
      <dgm:prSet presAssocID="{577B6F70-7290-4437-82EB-E9F56378654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DD0B969-7DE5-422E-A36F-5202C92139E3}" type="pres">
      <dgm:prSet presAssocID="{8F445D24-366B-4F4E-BBD0-2559D10573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AB42D-44B8-4C5D-82BA-359C8B40203B}" type="pres">
      <dgm:prSet presAssocID="{6872222D-D34D-48EA-A1CF-BB369D28378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9A9282C-C66B-4764-BBFC-A13014B65A7E}" type="pres">
      <dgm:prSet presAssocID="{6872222D-D34D-48EA-A1CF-BB369D28378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EE64009-48C4-431E-ADDD-AAE2D77EE5C3}" type="pres">
      <dgm:prSet presAssocID="{2A46DC26-5224-4ED3-9290-28F4EAFCDD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2E109-2E98-40C5-987B-10A285E3F364}" type="presOf" srcId="{6872222D-D34D-48EA-A1CF-BB369D283787}" destId="{A0AAB42D-44B8-4C5D-82BA-359C8B40203B}" srcOrd="0" destOrd="0" presId="urn:microsoft.com/office/officeart/2005/8/layout/process1"/>
    <dgm:cxn modelId="{2082731E-4A85-461D-B011-E84D4640B7EC}" type="presOf" srcId="{8F445D24-366B-4F4E-BBD0-2559D10573F3}" destId="{CDD0B969-7DE5-422E-A36F-5202C92139E3}" srcOrd="0" destOrd="0" presId="urn:microsoft.com/office/officeart/2005/8/layout/process1"/>
    <dgm:cxn modelId="{60F1E5AC-B55D-4E25-A3B7-4F655F4C5008}" srcId="{F302F3BD-9016-4E8E-B51E-D24CA9AF75C4}" destId="{5D1AD2DF-8B37-4A51-97CD-6ABD0D019033}" srcOrd="0" destOrd="0" parTransId="{89C1E96A-EAC0-496B-ABFD-432CFBFCACA3}" sibTransId="{577B6F70-7290-4437-82EB-E9F563786548}"/>
    <dgm:cxn modelId="{21BF5F28-EC31-4E9F-A5CF-FE5F28A722FC}" type="presOf" srcId="{2A46DC26-5224-4ED3-9290-28F4EAFCDD69}" destId="{3EE64009-48C4-431E-ADDD-AAE2D77EE5C3}" srcOrd="0" destOrd="0" presId="urn:microsoft.com/office/officeart/2005/8/layout/process1"/>
    <dgm:cxn modelId="{277B1372-513A-48F0-89C5-F700C32D50BC}" type="presOf" srcId="{F302F3BD-9016-4E8E-B51E-D24CA9AF75C4}" destId="{311FD0B0-0C72-4BF6-BE1B-28071A745B99}" srcOrd="0" destOrd="0" presId="urn:microsoft.com/office/officeart/2005/8/layout/process1"/>
    <dgm:cxn modelId="{555B2603-C8A0-4BCA-AF65-59FEF4513863}" type="presOf" srcId="{5D1AD2DF-8B37-4A51-97CD-6ABD0D019033}" destId="{06A1CF96-A984-4E87-A394-553A5E32FAEA}" srcOrd="0" destOrd="0" presId="urn:microsoft.com/office/officeart/2005/8/layout/process1"/>
    <dgm:cxn modelId="{793D23FA-758C-4BE8-8A55-AAA1D50E5F7F}" srcId="{F302F3BD-9016-4E8E-B51E-D24CA9AF75C4}" destId="{8F445D24-366B-4F4E-BBD0-2559D10573F3}" srcOrd="1" destOrd="0" parTransId="{BA2853CD-2410-44A8-847A-4B477D357B70}" sibTransId="{6872222D-D34D-48EA-A1CF-BB369D283787}"/>
    <dgm:cxn modelId="{E95DEDDE-FB6B-4343-8D26-96E5208095E9}" type="presOf" srcId="{577B6F70-7290-4437-82EB-E9F563786548}" destId="{1E5D7387-AC1F-4FF1-A6E9-6CE99B565E55}" srcOrd="0" destOrd="0" presId="urn:microsoft.com/office/officeart/2005/8/layout/process1"/>
    <dgm:cxn modelId="{CB39C7CE-789A-4146-BFCF-772F233089FD}" srcId="{F302F3BD-9016-4E8E-B51E-D24CA9AF75C4}" destId="{2A46DC26-5224-4ED3-9290-28F4EAFCDD69}" srcOrd="2" destOrd="0" parTransId="{700FA85F-9BAF-4C70-81A1-9F40951263AE}" sibTransId="{1F54D509-1D44-42AB-8876-197ED00CF058}"/>
    <dgm:cxn modelId="{52D0F7C1-8B25-4ABF-B030-E277D0CB9155}" type="presOf" srcId="{577B6F70-7290-4437-82EB-E9F563786548}" destId="{FA83BD83-E15B-4F6C-9890-50E253C15DBF}" srcOrd="1" destOrd="0" presId="urn:microsoft.com/office/officeart/2005/8/layout/process1"/>
    <dgm:cxn modelId="{123395D3-1845-4C7A-86DE-ACE38582851B}" type="presOf" srcId="{6872222D-D34D-48EA-A1CF-BB369D283787}" destId="{99A9282C-C66B-4764-BBFC-A13014B65A7E}" srcOrd="1" destOrd="0" presId="urn:microsoft.com/office/officeart/2005/8/layout/process1"/>
    <dgm:cxn modelId="{A76798DC-7D17-469B-8B17-4438A86EACD2}" type="presParOf" srcId="{311FD0B0-0C72-4BF6-BE1B-28071A745B99}" destId="{06A1CF96-A984-4E87-A394-553A5E32FAEA}" srcOrd="0" destOrd="0" presId="urn:microsoft.com/office/officeart/2005/8/layout/process1"/>
    <dgm:cxn modelId="{B58EE3EB-51B7-443F-9FD0-8D9C05DDE447}" type="presParOf" srcId="{311FD0B0-0C72-4BF6-BE1B-28071A745B99}" destId="{1E5D7387-AC1F-4FF1-A6E9-6CE99B565E55}" srcOrd="1" destOrd="0" presId="urn:microsoft.com/office/officeart/2005/8/layout/process1"/>
    <dgm:cxn modelId="{9348B8B5-69EE-4E1B-B385-246F18D5B91D}" type="presParOf" srcId="{1E5D7387-AC1F-4FF1-A6E9-6CE99B565E55}" destId="{FA83BD83-E15B-4F6C-9890-50E253C15DBF}" srcOrd="0" destOrd="0" presId="urn:microsoft.com/office/officeart/2005/8/layout/process1"/>
    <dgm:cxn modelId="{D0EDBF73-2227-4DBE-9B82-A35C775CAE69}" type="presParOf" srcId="{311FD0B0-0C72-4BF6-BE1B-28071A745B99}" destId="{CDD0B969-7DE5-422E-A36F-5202C92139E3}" srcOrd="2" destOrd="0" presId="urn:microsoft.com/office/officeart/2005/8/layout/process1"/>
    <dgm:cxn modelId="{0AAEFE03-D108-4D07-9A1E-763CD87CD54D}" type="presParOf" srcId="{311FD0B0-0C72-4BF6-BE1B-28071A745B99}" destId="{A0AAB42D-44B8-4C5D-82BA-359C8B40203B}" srcOrd="3" destOrd="0" presId="urn:microsoft.com/office/officeart/2005/8/layout/process1"/>
    <dgm:cxn modelId="{582F7F95-78B1-4140-9E1F-3746F1C39457}" type="presParOf" srcId="{A0AAB42D-44B8-4C5D-82BA-359C8B40203B}" destId="{99A9282C-C66B-4764-BBFC-A13014B65A7E}" srcOrd="0" destOrd="0" presId="urn:microsoft.com/office/officeart/2005/8/layout/process1"/>
    <dgm:cxn modelId="{F9E36376-30EF-40CE-86F7-5763FD3609A4}" type="presParOf" srcId="{311FD0B0-0C72-4BF6-BE1B-28071A745B99}" destId="{3EE64009-48C4-431E-ADDD-AAE2D77EE5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56206-EAB0-42D8-A030-C75C9D69F29C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04BE65BD-E9AB-4794-A457-246D456B7B50}">
      <dgm:prSet phldrT="[Текст]"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Инвентаризационная опись ф. 0504089</a:t>
          </a:r>
          <a:endParaRPr lang="ru-RU" dirty="0"/>
        </a:p>
      </dgm:t>
    </dgm:pt>
    <dgm:pt modelId="{C8B2358B-BC2F-4DD8-B6EE-A3E85AB7E9AA}" type="parTrans" cxnId="{9D92DA46-DC3E-4482-B012-ACCF417B1848}">
      <dgm:prSet/>
      <dgm:spPr/>
      <dgm:t>
        <a:bodyPr/>
        <a:lstStyle/>
        <a:p>
          <a:endParaRPr lang="ru-RU"/>
        </a:p>
      </dgm:t>
    </dgm:pt>
    <dgm:pt modelId="{5365C647-D48A-422B-8B32-3CA46D631E1D}" type="sibTrans" cxnId="{9D92DA46-DC3E-4482-B012-ACCF417B1848}">
      <dgm:prSet/>
      <dgm:spPr/>
      <dgm:t>
        <a:bodyPr/>
        <a:lstStyle/>
        <a:p>
          <a:endParaRPr lang="ru-RU" dirty="0"/>
        </a:p>
      </dgm:t>
    </dgm:pt>
    <dgm:pt modelId="{60B4F291-3CCA-4333-984C-0EE56528ADEC}">
      <dgm:prSet phldrT="[Текст]" custT="1"/>
      <dgm:spPr/>
      <dgm:t>
        <a:bodyPr/>
        <a:lstStyle/>
        <a:p>
          <a:r>
            <a:rPr lang="ru-RU" sz="2800" dirty="0" smtClean="0"/>
            <a:t>Решение комиссии</a:t>
          </a:r>
          <a:endParaRPr lang="ru-RU" sz="2800" dirty="0"/>
        </a:p>
      </dgm:t>
    </dgm:pt>
    <dgm:pt modelId="{2BFB3F81-530C-4352-A563-71BA5B4A1FAF}" type="parTrans" cxnId="{954F2D07-9BE8-4CFE-8D6C-67E259341E81}">
      <dgm:prSet/>
      <dgm:spPr/>
      <dgm:t>
        <a:bodyPr/>
        <a:lstStyle/>
        <a:p>
          <a:endParaRPr lang="ru-RU"/>
        </a:p>
      </dgm:t>
    </dgm:pt>
    <dgm:pt modelId="{6ECFC3F5-0A4B-4571-BDE5-0DC37A20E876}" type="sibTrans" cxnId="{954F2D07-9BE8-4CFE-8D6C-67E259341E81}">
      <dgm:prSet/>
      <dgm:spPr/>
      <dgm:t>
        <a:bodyPr/>
        <a:lstStyle/>
        <a:p>
          <a:endParaRPr lang="ru-RU" dirty="0"/>
        </a:p>
      </dgm:t>
    </dgm:pt>
    <dgm:pt modelId="{6FC3B9C7-687F-4FFC-A4EA-4C585879584E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dirty="0" smtClean="0"/>
            <a:t>Решение </a:t>
          </a:r>
          <a:br>
            <a:rPr lang="ru-RU" sz="2800" dirty="0" smtClean="0"/>
          </a:br>
          <a:r>
            <a:rPr lang="ru-RU" sz="2800" dirty="0" smtClean="0"/>
            <a:t>(ф. 0510445)</a:t>
          </a:r>
          <a:endParaRPr lang="ru-RU" sz="2800" dirty="0"/>
        </a:p>
      </dgm:t>
    </dgm:pt>
    <dgm:pt modelId="{3A81B768-DC96-4FCE-A829-F90A0775B70D}" type="parTrans" cxnId="{44C90349-AE88-4C31-A6BB-3EAE6AD82F73}">
      <dgm:prSet/>
      <dgm:spPr/>
      <dgm:t>
        <a:bodyPr/>
        <a:lstStyle/>
        <a:p>
          <a:endParaRPr lang="ru-RU"/>
        </a:p>
      </dgm:t>
    </dgm:pt>
    <dgm:pt modelId="{38379573-1B0F-4912-B8CE-3659CC38B80E}" type="sibTrans" cxnId="{44C90349-AE88-4C31-A6BB-3EAE6AD82F73}">
      <dgm:prSet/>
      <dgm:spPr/>
      <dgm:t>
        <a:bodyPr/>
        <a:lstStyle/>
        <a:p>
          <a:endParaRPr lang="ru-RU"/>
        </a:p>
      </dgm:t>
    </dgm:pt>
    <dgm:pt modelId="{A5402981-E78F-4DAB-9A8A-E57CEA944936}" type="pres">
      <dgm:prSet presAssocID="{2EF56206-EAB0-42D8-A030-C75C9D69F29C}" presName="Name0" presStyleCnt="0">
        <dgm:presLayoutVars>
          <dgm:dir/>
          <dgm:resizeHandles val="exact"/>
        </dgm:presLayoutVars>
      </dgm:prSet>
      <dgm:spPr/>
    </dgm:pt>
    <dgm:pt modelId="{4CCB8BF1-764F-434D-BA46-1E31DF459D64}" type="pres">
      <dgm:prSet presAssocID="{04BE65BD-E9AB-4794-A457-246D456B7B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BF0D5-0CFD-4EDE-A23C-58B83A08049D}" type="pres">
      <dgm:prSet presAssocID="{5365C647-D48A-422B-8B32-3CA46D631E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DB2B869-66AB-4298-A0E8-28238400247F}" type="pres">
      <dgm:prSet presAssocID="{5365C647-D48A-422B-8B32-3CA46D631E1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BEA6D5C-9C34-4E6F-9EAB-0DEE77023B56}" type="pres">
      <dgm:prSet presAssocID="{60B4F291-3CCA-4333-984C-0EE56528AD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4BC47-BAE9-46E7-817D-62E451F38A0E}" type="pres">
      <dgm:prSet presAssocID="{6ECFC3F5-0A4B-4571-BDE5-0DC37A20E87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BB4838-79E9-4EA9-B329-92CD616EF5D4}" type="pres">
      <dgm:prSet presAssocID="{6ECFC3F5-0A4B-4571-BDE5-0DC37A20E87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B6E07FA-0E5B-4A61-A59E-2DA8F94A10BD}" type="pres">
      <dgm:prSet presAssocID="{6FC3B9C7-687F-4FFC-A4EA-4C58587958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9AB1A-FD17-42D5-80AC-ADDAD30AD174}" type="presOf" srcId="{04BE65BD-E9AB-4794-A457-246D456B7B50}" destId="{4CCB8BF1-764F-434D-BA46-1E31DF459D64}" srcOrd="0" destOrd="0" presId="urn:microsoft.com/office/officeart/2005/8/layout/process1"/>
    <dgm:cxn modelId="{058EBF4C-DED0-49E9-8515-5EFD2D48BE09}" type="presOf" srcId="{5365C647-D48A-422B-8B32-3CA46D631E1D}" destId="{DD7BF0D5-0CFD-4EDE-A23C-58B83A08049D}" srcOrd="0" destOrd="0" presId="urn:microsoft.com/office/officeart/2005/8/layout/process1"/>
    <dgm:cxn modelId="{AEAEF959-CD6F-4313-A3EC-2C198EDCE8D6}" type="presOf" srcId="{6ECFC3F5-0A4B-4571-BDE5-0DC37A20E876}" destId="{85BB4838-79E9-4EA9-B329-92CD616EF5D4}" srcOrd="1" destOrd="0" presId="urn:microsoft.com/office/officeart/2005/8/layout/process1"/>
    <dgm:cxn modelId="{ED89AC72-2F71-45BD-8CEE-8D82C9980189}" type="presOf" srcId="{5365C647-D48A-422B-8B32-3CA46D631E1D}" destId="{EDB2B869-66AB-4298-A0E8-28238400247F}" srcOrd="1" destOrd="0" presId="urn:microsoft.com/office/officeart/2005/8/layout/process1"/>
    <dgm:cxn modelId="{D9B67D43-8A85-4AC8-B277-55CD212F34E3}" type="presOf" srcId="{6ECFC3F5-0A4B-4571-BDE5-0DC37A20E876}" destId="{EB54BC47-BAE9-46E7-817D-62E451F38A0E}" srcOrd="0" destOrd="0" presId="urn:microsoft.com/office/officeart/2005/8/layout/process1"/>
    <dgm:cxn modelId="{10EF604B-6CE9-4389-81D1-E7DA57740C1C}" type="presOf" srcId="{2EF56206-EAB0-42D8-A030-C75C9D69F29C}" destId="{A5402981-E78F-4DAB-9A8A-E57CEA944936}" srcOrd="0" destOrd="0" presId="urn:microsoft.com/office/officeart/2005/8/layout/process1"/>
    <dgm:cxn modelId="{44C90349-AE88-4C31-A6BB-3EAE6AD82F73}" srcId="{2EF56206-EAB0-42D8-A030-C75C9D69F29C}" destId="{6FC3B9C7-687F-4FFC-A4EA-4C585879584E}" srcOrd="2" destOrd="0" parTransId="{3A81B768-DC96-4FCE-A829-F90A0775B70D}" sibTransId="{38379573-1B0F-4912-B8CE-3659CC38B80E}"/>
    <dgm:cxn modelId="{954F2D07-9BE8-4CFE-8D6C-67E259341E81}" srcId="{2EF56206-EAB0-42D8-A030-C75C9D69F29C}" destId="{60B4F291-3CCA-4333-984C-0EE56528ADEC}" srcOrd="1" destOrd="0" parTransId="{2BFB3F81-530C-4352-A563-71BA5B4A1FAF}" sibTransId="{6ECFC3F5-0A4B-4571-BDE5-0DC37A20E876}"/>
    <dgm:cxn modelId="{E5D95532-D677-4A01-AA02-03FC8FC34071}" type="presOf" srcId="{6FC3B9C7-687F-4FFC-A4EA-4C585879584E}" destId="{DB6E07FA-0E5B-4A61-A59E-2DA8F94A10BD}" srcOrd="0" destOrd="0" presId="urn:microsoft.com/office/officeart/2005/8/layout/process1"/>
    <dgm:cxn modelId="{679944D5-F527-477F-9DB0-598DC5514C8D}" type="presOf" srcId="{60B4F291-3CCA-4333-984C-0EE56528ADEC}" destId="{7BEA6D5C-9C34-4E6F-9EAB-0DEE77023B56}" srcOrd="0" destOrd="0" presId="urn:microsoft.com/office/officeart/2005/8/layout/process1"/>
    <dgm:cxn modelId="{9D92DA46-DC3E-4482-B012-ACCF417B1848}" srcId="{2EF56206-EAB0-42D8-A030-C75C9D69F29C}" destId="{04BE65BD-E9AB-4794-A457-246D456B7B50}" srcOrd="0" destOrd="0" parTransId="{C8B2358B-BC2F-4DD8-B6EE-A3E85AB7E9AA}" sibTransId="{5365C647-D48A-422B-8B32-3CA46D631E1D}"/>
    <dgm:cxn modelId="{4BEFBE71-9678-452B-9456-D11C926BC521}" type="presParOf" srcId="{A5402981-E78F-4DAB-9A8A-E57CEA944936}" destId="{4CCB8BF1-764F-434D-BA46-1E31DF459D64}" srcOrd="0" destOrd="0" presId="urn:microsoft.com/office/officeart/2005/8/layout/process1"/>
    <dgm:cxn modelId="{B8FB5FA5-A230-47EE-8065-6802F4B7F0B2}" type="presParOf" srcId="{A5402981-E78F-4DAB-9A8A-E57CEA944936}" destId="{DD7BF0D5-0CFD-4EDE-A23C-58B83A08049D}" srcOrd="1" destOrd="0" presId="urn:microsoft.com/office/officeart/2005/8/layout/process1"/>
    <dgm:cxn modelId="{82CED7FA-25AB-431D-91C1-FCCF0ACE5D55}" type="presParOf" srcId="{DD7BF0D5-0CFD-4EDE-A23C-58B83A08049D}" destId="{EDB2B869-66AB-4298-A0E8-28238400247F}" srcOrd="0" destOrd="0" presId="urn:microsoft.com/office/officeart/2005/8/layout/process1"/>
    <dgm:cxn modelId="{BE9BD2B2-D605-46A1-81D8-ABC4B9B25F6D}" type="presParOf" srcId="{A5402981-E78F-4DAB-9A8A-E57CEA944936}" destId="{7BEA6D5C-9C34-4E6F-9EAB-0DEE77023B56}" srcOrd="2" destOrd="0" presId="urn:microsoft.com/office/officeart/2005/8/layout/process1"/>
    <dgm:cxn modelId="{7746A106-634F-4167-87F1-F05545BF0D74}" type="presParOf" srcId="{A5402981-E78F-4DAB-9A8A-E57CEA944936}" destId="{EB54BC47-BAE9-46E7-817D-62E451F38A0E}" srcOrd="3" destOrd="0" presId="urn:microsoft.com/office/officeart/2005/8/layout/process1"/>
    <dgm:cxn modelId="{F48DE606-FC45-4D27-B5AF-B627BEA687A1}" type="presParOf" srcId="{EB54BC47-BAE9-46E7-817D-62E451F38A0E}" destId="{85BB4838-79E9-4EA9-B329-92CD616EF5D4}" srcOrd="0" destOrd="0" presId="urn:microsoft.com/office/officeart/2005/8/layout/process1"/>
    <dgm:cxn modelId="{CC4B2C27-D9F0-4B3E-B47A-A416A83CE871}" type="presParOf" srcId="{A5402981-E78F-4DAB-9A8A-E57CEA944936}" destId="{DB6E07FA-0E5B-4A61-A59E-2DA8F94A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06AEBD-3A86-4554-9698-776EAFDC539F}" type="doc">
      <dgm:prSet loTypeId="urn:microsoft.com/office/officeart/2005/8/layout/hierarchy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F064CB7-CD6C-4D22-B64D-F01EFA69B83B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C00000"/>
              </a:solidFill>
            </a:rPr>
            <a:t>Актив </a:t>
          </a:r>
          <a:r>
            <a:rPr lang="ru-RU" sz="3200" b="0" dirty="0" smtClean="0"/>
            <a:t/>
          </a:r>
          <a:br>
            <a:rPr lang="ru-RU" sz="3200" b="0" dirty="0" smtClean="0"/>
          </a:br>
          <a:r>
            <a:rPr lang="ru-RU" sz="3200" dirty="0" smtClean="0"/>
            <a:t>балансовый учет</a:t>
          </a:r>
          <a:endParaRPr lang="ru-RU" sz="3200" dirty="0"/>
        </a:p>
      </dgm:t>
    </dgm:pt>
    <dgm:pt modelId="{9FA69578-9D79-4081-999E-75B7282046E5}" type="parTrans" cxnId="{13086E4F-D6F7-43D0-B45D-7F42BA69D747}">
      <dgm:prSet/>
      <dgm:spPr/>
      <dgm:t>
        <a:bodyPr/>
        <a:lstStyle/>
        <a:p>
          <a:endParaRPr lang="ru-RU"/>
        </a:p>
      </dgm:t>
    </dgm:pt>
    <dgm:pt modelId="{E4C2473A-BC41-432C-843F-041143BE8F93}" type="sibTrans" cxnId="{13086E4F-D6F7-43D0-B45D-7F42BA69D747}">
      <dgm:prSet/>
      <dgm:spPr/>
      <dgm:t>
        <a:bodyPr/>
        <a:lstStyle/>
        <a:p>
          <a:endParaRPr lang="ru-RU"/>
        </a:p>
      </dgm:t>
    </dgm:pt>
    <dgm:pt modelId="{E505E11E-8FC6-4D26-A097-A293CD034A80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C00000"/>
              </a:solidFill>
            </a:rPr>
            <a:t>Сомнительная</a:t>
          </a:r>
          <a:r>
            <a:rPr lang="ru-RU" sz="3200" b="0" dirty="0" smtClean="0"/>
            <a:t/>
          </a:r>
          <a:br>
            <a:rPr lang="ru-RU" sz="3200" b="0" dirty="0" smtClean="0"/>
          </a:br>
          <a:r>
            <a:rPr lang="ru-RU" sz="3200" dirty="0" smtClean="0"/>
            <a:t> учет на счете 04</a:t>
          </a:r>
          <a:endParaRPr lang="ru-RU" sz="3200" dirty="0"/>
        </a:p>
      </dgm:t>
    </dgm:pt>
    <dgm:pt modelId="{437169F2-D6BF-43F0-90EC-D69FEF874B40}" type="parTrans" cxnId="{B2E6A430-FEC6-4021-AC70-E8BC80AB6C9D}">
      <dgm:prSet/>
      <dgm:spPr/>
      <dgm:t>
        <a:bodyPr/>
        <a:lstStyle/>
        <a:p>
          <a:endParaRPr lang="ru-RU"/>
        </a:p>
      </dgm:t>
    </dgm:pt>
    <dgm:pt modelId="{08C8C579-603B-41A9-AF1D-59CB3A988424}" type="sibTrans" cxnId="{B2E6A430-FEC6-4021-AC70-E8BC80AB6C9D}">
      <dgm:prSet/>
      <dgm:spPr/>
      <dgm:t>
        <a:bodyPr/>
        <a:lstStyle/>
        <a:p>
          <a:endParaRPr lang="ru-RU"/>
        </a:p>
      </dgm:t>
    </dgm:pt>
    <dgm:pt modelId="{CCE70104-AD62-4431-A3D3-94A526FE1A11}">
      <dgm:prSet phldrT="[Текст]" custT="1"/>
      <dgm:spPr/>
      <dgm:t>
        <a:bodyPr/>
        <a:lstStyle/>
        <a:p>
          <a:r>
            <a:rPr lang="ru-RU" sz="2800" b="0" u="sng" dirty="0" smtClean="0">
              <a:solidFill>
                <a:srgbClr val="C00000"/>
              </a:solidFill>
            </a:rPr>
            <a:t>Нереальная ко взысканию</a:t>
          </a:r>
          <a:r>
            <a:rPr lang="ru-RU" sz="2800" b="0" dirty="0" smtClean="0"/>
            <a:t/>
          </a:r>
          <a:br>
            <a:rPr lang="ru-RU" sz="2800" b="0" dirty="0" smtClean="0"/>
          </a:br>
          <a:r>
            <a:rPr lang="ru-RU" sz="2800" dirty="0" smtClean="0"/>
            <a:t>исключается с 04 счета</a:t>
          </a:r>
          <a:endParaRPr lang="ru-RU" sz="2800" dirty="0"/>
        </a:p>
      </dgm:t>
    </dgm:pt>
    <dgm:pt modelId="{39912871-7F85-45BC-9530-802D84A96A6F}" type="parTrans" cxnId="{4DF7D869-8A51-4605-81EC-2561C72AF4E1}">
      <dgm:prSet/>
      <dgm:spPr/>
      <dgm:t>
        <a:bodyPr/>
        <a:lstStyle/>
        <a:p>
          <a:endParaRPr lang="ru-RU"/>
        </a:p>
      </dgm:t>
    </dgm:pt>
    <dgm:pt modelId="{713B4E9D-D9A6-4621-BDE7-A03B1CC3243E}" type="sibTrans" cxnId="{4DF7D869-8A51-4605-81EC-2561C72AF4E1}">
      <dgm:prSet/>
      <dgm:spPr/>
      <dgm:t>
        <a:bodyPr/>
        <a:lstStyle/>
        <a:p>
          <a:endParaRPr lang="ru-RU"/>
        </a:p>
      </dgm:t>
    </dgm:pt>
    <dgm:pt modelId="{C3408973-F7F6-4462-A939-D9E552592A78}">
      <dgm:prSet phldrT="[Текст]" custT="1"/>
      <dgm:spPr/>
      <dgm:t>
        <a:bodyPr/>
        <a:lstStyle/>
        <a:p>
          <a:r>
            <a:rPr lang="ru-RU" sz="2800" b="0" dirty="0" smtClean="0">
              <a:solidFill>
                <a:srgbClr val="C00000"/>
              </a:solidFill>
            </a:rPr>
            <a:t>Безнадежная</a:t>
          </a:r>
          <a:br>
            <a:rPr lang="ru-RU" sz="2800" b="0" dirty="0" smtClean="0">
              <a:solidFill>
                <a:srgbClr val="C00000"/>
              </a:solidFill>
            </a:rPr>
          </a:br>
          <a:r>
            <a:rPr lang="ru-RU" sz="2800" dirty="0" smtClean="0"/>
            <a:t>с учета исключается</a:t>
          </a:r>
          <a:endParaRPr lang="ru-RU" sz="2800" dirty="0"/>
        </a:p>
      </dgm:t>
    </dgm:pt>
    <dgm:pt modelId="{13AFE6E5-0FBD-4E5B-9896-74270A9A5F68}" type="parTrans" cxnId="{7CD9C9E4-6EB5-489D-9016-EE90C128B892}">
      <dgm:prSet/>
      <dgm:spPr/>
      <dgm:t>
        <a:bodyPr/>
        <a:lstStyle/>
        <a:p>
          <a:endParaRPr lang="ru-RU"/>
        </a:p>
      </dgm:t>
    </dgm:pt>
    <dgm:pt modelId="{C186522F-4A5A-4D1D-8831-4D8B26196C21}" type="sibTrans" cxnId="{7CD9C9E4-6EB5-489D-9016-EE90C128B892}">
      <dgm:prSet/>
      <dgm:spPr/>
      <dgm:t>
        <a:bodyPr/>
        <a:lstStyle/>
        <a:p>
          <a:endParaRPr lang="ru-RU"/>
        </a:p>
      </dgm:t>
    </dgm:pt>
    <dgm:pt modelId="{CD64B9CE-BD4C-4B2B-B8C9-4B5AF3207691}" type="pres">
      <dgm:prSet presAssocID="{EF06AEBD-3A86-4554-9698-776EAFDC53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09051E-1CCE-4FF0-BDFF-A791995AD948}" type="pres">
      <dgm:prSet presAssocID="{AF064CB7-CD6C-4D22-B64D-F01EFA69B83B}" presName="hierRoot1" presStyleCnt="0"/>
      <dgm:spPr/>
    </dgm:pt>
    <dgm:pt modelId="{C23C771B-6046-4EA9-AF33-4EE3DF63B36E}" type="pres">
      <dgm:prSet presAssocID="{AF064CB7-CD6C-4D22-B64D-F01EFA69B83B}" presName="composite" presStyleCnt="0"/>
      <dgm:spPr/>
    </dgm:pt>
    <dgm:pt modelId="{961C0CED-EEDF-4C05-8EAB-DD8E39A4BDC7}" type="pres">
      <dgm:prSet presAssocID="{AF064CB7-CD6C-4D22-B64D-F01EFA69B83B}" presName="background" presStyleLbl="node0" presStyleIdx="0" presStyleCnt="1"/>
      <dgm:spPr/>
    </dgm:pt>
    <dgm:pt modelId="{6252351C-496D-4D02-93A0-C34FD8358FFC}" type="pres">
      <dgm:prSet presAssocID="{AF064CB7-CD6C-4D22-B64D-F01EFA69B83B}" presName="text" presStyleLbl="fgAcc0" presStyleIdx="0" presStyleCnt="1" custScaleX="216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9949D8-12DD-475D-9E29-F9E1435D5419}" type="pres">
      <dgm:prSet presAssocID="{AF064CB7-CD6C-4D22-B64D-F01EFA69B83B}" presName="hierChild2" presStyleCnt="0"/>
      <dgm:spPr/>
    </dgm:pt>
    <dgm:pt modelId="{CA73A473-578D-4483-AA1B-46691572CF6F}" type="pres">
      <dgm:prSet presAssocID="{437169F2-D6BF-43F0-90EC-D69FEF874B4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5490152-D45B-4981-B115-3BA0E2CD9562}" type="pres">
      <dgm:prSet presAssocID="{E505E11E-8FC6-4D26-A097-A293CD034A80}" presName="hierRoot2" presStyleCnt="0"/>
      <dgm:spPr/>
    </dgm:pt>
    <dgm:pt modelId="{70F3BB29-6D21-4094-B083-E9768B50AFC2}" type="pres">
      <dgm:prSet presAssocID="{E505E11E-8FC6-4D26-A097-A293CD034A80}" presName="composite2" presStyleCnt="0"/>
      <dgm:spPr/>
    </dgm:pt>
    <dgm:pt modelId="{196A725C-B64C-4C55-B10C-A2B996956303}" type="pres">
      <dgm:prSet presAssocID="{E505E11E-8FC6-4D26-A097-A293CD034A80}" presName="background2" presStyleLbl="node2" presStyleIdx="0" presStyleCnt="2"/>
      <dgm:spPr/>
    </dgm:pt>
    <dgm:pt modelId="{CFD6D23C-019B-49D9-B01D-A8AF015DEF23}" type="pres">
      <dgm:prSet presAssocID="{E505E11E-8FC6-4D26-A097-A293CD034A80}" presName="text2" presStyleLbl="fgAcc2" presStyleIdx="0" presStyleCnt="2" custScaleX="190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96D8C2-5C1D-404A-B20E-FD9D788A5B12}" type="pres">
      <dgm:prSet presAssocID="{E505E11E-8FC6-4D26-A097-A293CD034A80}" presName="hierChild3" presStyleCnt="0"/>
      <dgm:spPr/>
    </dgm:pt>
    <dgm:pt modelId="{08BDAD3F-CB19-44CF-AB5D-09FEFA72AC3E}" type="pres">
      <dgm:prSet presAssocID="{39912871-7F85-45BC-9530-802D84A96A6F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0FAEFB0-238E-42FA-98DF-2F7B4CFE36C1}" type="pres">
      <dgm:prSet presAssocID="{CCE70104-AD62-4431-A3D3-94A526FE1A11}" presName="hierRoot3" presStyleCnt="0"/>
      <dgm:spPr/>
    </dgm:pt>
    <dgm:pt modelId="{F6E8D33C-50A6-4048-9DD5-1FC050F38931}" type="pres">
      <dgm:prSet presAssocID="{CCE70104-AD62-4431-A3D3-94A526FE1A11}" presName="composite3" presStyleCnt="0"/>
      <dgm:spPr/>
    </dgm:pt>
    <dgm:pt modelId="{A3C48BE0-570B-4002-8B54-CF44AF7BA441}" type="pres">
      <dgm:prSet presAssocID="{CCE70104-AD62-4431-A3D3-94A526FE1A11}" presName="background3" presStyleLbl="node3" presStyleIdx="0" presStyleCnt="1"/>
      <dgm:spPr/>
    </dgm:pt>
    <dgm:pt modelId="{9D4BD804-3D4C-4836-AD2E-9BA26AD15E39}" type="pres">
      <dgm:prSet presAssocID="{CCE70104-AD62-4431-A3D3-94A526FE1A11}" presName="text3" presStyleLbl="fgAcc3" presStyleIdx="0" presStyleCnt="1" custScaleX="228513" custLinFactNeighborX="718" custLinFactNeighborY="-16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88292-0D51-4C59-A3F5-B8ACC2D5E55F}" type="pres">
      <dgm:prSet presAssocID="{CCE70104-AD62-4431-A3D3-94A526FE1A11}" presName="hierChild4" presStyleCnt="0"/>
      <dgm:spPr/>
    </dgm:pt>
    <dgm:pt modelId="{27E222A2-F379-4846-9B11-FCAFF213BEEE}" type="pres">
      <dgm:prSet presAssocID="{13AFE6E5-0FBD-4E5B-9896-74270A9A5F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CA4C3C9-A0B4-4345-957E-55E4A60EC81C}" type="pres">
      <dgm:prSet presAssocID="{C3408973-F7F6-4462-A939-D9E552592A78}" presName="hierRoot2" presStyleCnt="0"/>
      <dgm:spPr/>
    </dgm:pt>
    <dgm:pt modelId="{155F2BA0-EA24-49BD-9B0A-BCC749B5E409}" type="pres">
      <dgm:prSet presAssocID="{C3408973-F7F6-4462-A939-D9E552592A78}" presName="composite2" presStyleCnt="0"/>
      <dgm:spPr/>
    </dgm:pt>
    <dgm:pt modelId="{9C79C0EB-CC7A-44C4-892C-F62F82A579D1}" type="pres">
      <dgm:prSet presAssocID="{C3408973-F7F6-4462-A939-D9E552592A78}" presName="background2" presStyleLbl="node2" presStyleIdx="1" presStyleCnt="2"/>
      <dgm:spPr/>
    </dgm:pt>
    <dgm:pt modelId="{3D29CCE1-AEFF-4334-ACF9-E8C1412C7009}" type="pres">
      <dgm:prSet presAssocID="{C3408973-F7F6-4462-A939-D9E552592A78}" presName="text2" presStyleLbl="fgAcc2" presStyleIdx="1" presStyleCnt="2" custScaleX="21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2D425-77BF-4986-BE06-5C92049179BE}" type="pres">
      <dgm:prSet presAssocID="{C3408973-F7F6-4462-A939-D9E552592A78}" presName="hierChild3" presStyleCnt="0"/>
      <dgm:spPr/>
    </dgm:pt>
  </dgm:ptLst>
  <dgm:cxnLst>
    <dgm:cxn modelId="{F88670B9-D7D3-4404-B0A7-42836F6E331A}" type="presOf" srcId="{39912871-7F85-45BC-9530-802D84A96A6F}" destId="{08BDAD3F-CB19-44CF-AB5D-09FEFA72AC3E}" srcOrd="0" destOrd="0" presId="urn:microsoft.com/office/officeart/2005/8/layout/hierarchy1"/>
    <dgm:cxn modelId="{719AEFC5-F724-4DA9-81E2-8D086B4F0505}" type="presOf" srcId="{E505E11E-8FC6-4D26-A097-A293CD034A80}" destId="{CFD6D23C-019B-49D9-B01D-A8AF015DEF23}" srcOrd="0" destOrd="0" presId="urn:microsoft.com/office/officeart/2005/8/layout/hierarchy1"/>
    <dgm:cxn modelId="{7CD9C9E4-6EB5-489D-9016-EE90C128B892}" srcId="{AF064CB7-CD6C-4D22-B64D-F01EFA69B83B}" destId="{C3408973-F7F6-4462-A939-D9E552592A78}" srcOrd="1" destOrd="0" parTransId="{13AFE6E5-0FBD-4E5B-9896-74270A9A5F68}" sibTransId="{C186522F-4A5A-4D1D-8831-4D8B26196C21}"/>
    <dgm:cxn modelId="{B2E6A430-FEC6-4021-AC70-E8BC80AB6C9D}" srcId="{AF064CB7-CD6C-4D22-B64D-F01EFA69B83B}" destId="{E505E11E-8FC6-4D26-A097-A293CD034A80}" srcOrd="0" destOrd="0" parTransId="{437169F2-D6BF-43F0-90EC-D69FEF874B40}" sibTransId="{08C8C579-603B-41A9-AF1D-59CB3A988424}"/>
    <dgm:cxn modelId="{479A9318-9A80-40B1-89EA-EBC8DAC7D49D}" type="presOf" srcId="{C3408973-F7F6-4462-A939-D9E552592A78}" destId="{3D29CCE1-AEFF-4334-ACF9-E8C1412C7009}" srcOrd="0" destOrd="0" presId="urn:microsoft.com/office/officeart/2005/8/layout/hierarchy1"/>
    <dgm:cxn modelId="{722EC690-3F0B-4334-9569-906081CE3FD1}" type="presOf" srcId="{437169F2-D6BF-43F0-90EC-D69FEF874B40}" destId="{CA73A473-578D-4483-AA1B-46691572CF6F}" srcOrd="0" destOrd="0" presId="urn:microsoft.com/office/officeart/2005/8/layout/hierarchy1"/>
    <dgm:cxn modelId="{4DF7D869-8A51-4605-81EC-2561C72AF4E1}" srcId="{E505E11E-8FC6-4D26-A097-A293CD034A80}" destId="{CCE70104-AD62-4431-A3D3-94A526FE1A11}" srcOrd="0" destOrd="0" parTransId="{39912871-7F85-45BC-9530-802D84A96A6F}" sibTransId="{713B4E9D-D9A6-4621-BDE7-A03B1CC3243E}"/>
    <dgm:cxn modelId="{13086E4F-D6F7-43D0-B45D-7F42BA69D747}" srcId="{EF06AEBD-3A86-4554-9698-776EAFDC539F}" destId="{AF064CB7-CD6C-4D22-B64D-F01EFA69B83B}" srcOrd="0" destOrd="0" parTransId="{9FA69578-9D79-4081-999E-75B7282046E5}" sibTransId="{E4C2473A-BC41-432C-843F-041143BE8F93}"/>
    <dgm:cxn modelId="{493FAA4B-425C-445B-8DEE-2D0446D0C30F}" type="presOf" srcId="{AF064CB7-CD6C-4D22-B64D-F01EFA69B83B}" destId="{6252351C-496D-4D02-93A0-C34FD8358FFC}" srcOrd="0" destOrd="0" presId="urn:microsoft.com/office/officeart/2005/8/layout/hierarchy1"/>
    <dgm:cxn modelId="{EEED25ED-A5E8-44C6-A0DE-96E9AC55D741}" type="presOf" srcId="{13AFE6E5-0FBD-4E5B-9896-74270A9A5F68}" destId="{27E222A2-F379-4846-9B11-FCAFF213BEEE}" srcOrd="0" destOrd="0" presId="urn:microsoft.com/office/officeart/2005/8/layout/hierarchy1"/>
    <dgm:cxn modelId="{EA79A6C3-19F8-4EE3-A65F-FB328683FDFD}" type="presOf" srcId="{EF06AEBD-3A86-4554-9698-776EAFDC539F}" destId="{CD64B9CE-BD4C-4B2B-B8C9-4B5AF3207691}" srcOrd="0" destOrd="0" presId="urn:microsoft.com/office/officeart/2005/8/layout/hierarchy1"/>
    <dgm:cxn modelId="{A71DB580-9F10-45C5-9549-F33412EFDE3D}" type="presOf" srcId="{CCE70104-AD62-4431-A3D3-94A526FE1A11}" destId="{9D4BD804-3D4C-4836-AD2E-9BA26AD15E39}" srcOrd="0" destOrd="0" presId="urn:microsoft.com/office/officeart/2005/8/layout/hierarchy1"/>
    <dgm:cxn modelId="{AA1C033F-EF97-4ED0-8E04-5D5772DAC895}" type="presParOf" srcId="{CD64B9CE-BD4C-4B2B-B8C9-4B5AF3207691}" destId="{9509051E-1CCE-4FF0-BDFF-A791995AD948}" srcOrd="0" destOrd="0" presId="urn:microsoft.com/office/officeart/2005/8/layout/hierarchy1"/>
    <dgm:cxn modelId="{748D2D07-D7C0-4733-A2E7-8C48FD7D0DBA}" type="presParOf" srcId="{9509051E-1CCE-4FF0-BDFF-A791995AD948}" destId="{C23C771B-6046-4EA9-AF33-4EE3DF63B36E}" srcOrd="0" destOrd="0" presId="urn:microsoft.com/office/officeart/2005/8/layout/hierarchy1"/>
    <dgm:cxn modelId="{30E1CDC9-5E3A-4CCC-8070-01201CB82C07}" type="presParOf" srcId="{C23C771B-6046-4EA9-AF33-4EE3DF63B36E}" destId="{961C0CED-EEDF-4C05-8EAB-DD8E39A4BDC7}" srcOrd="0" destOrd="0" presId="urn:microsoft.com/office/officeart/2005/8/layout/hierarchy1"/>
    <dgm:cxn modelId="{A722EB20-AD1E-4E09-A8DA-5BF91D4961A1}" type="presParOf" srcId="{C23C771B-6046-4EA9-AF33-4EE3DF63B36E}" destId="{6252351C-496D-4D02-93A0-C34FD8358FFC}" srcOrd="1" destOrd="0" presId="urn:microsoft.com/office/officeart/2005/8/layout/hierarchy1"/>
    <dgm:cxn modelId="{1BF2D193-DD12-4937-AA56-4B1DCDCD20D4}" type="presParOf" srcId="{9509051E-1CCE-4FF0-BDFF-A791995AD948}" destId="{009949D8-12DD-475D-9E29-F9E1435D5419}" srcOrd="1" destOrd="0" presId="urn:microsoft.com/office/officeart/2005/8/layout/hierarchy1"/>
    <dgm:cxn modelId="{842AD8FE-0C83-4D13-9A1D-D5DEAA0C41FE}" type="presParOf" srcId="{009949D8-12DD-475D-9E29-F9E1435D5419}" destId="{CA73A473-578D-4483-AA1B-46691572CF6F}" srcOrd="0" destOrd="0" presId="urn:microsoft.com/office/officeart/2005/8/layout/hierarchy1"/>
    <dgm:cxn modelId="{03800FA3-4756-4F6C-AFC2-85F3EC684651}" type="presParOf" srcId="{009949D8-12DD-475D-9E29-F9E1435D5419}" destId="{55490152-D45B-4981-B115-3BA0E2CD9562}" srcOrd="1" destOrd="0" presId="urn:microsoft.com/office/officeart/2005/8/layout/hierarchy1"/>
    <dgm:cxn modelId="{245DA71F-51BA-410A-8ACF-D6A24D61E8B2}" type="presParOf" srcId="{55490152-D45B-4981-B115-3BA0E2CD9562}" destId="{70F3BB29-6D21-4094-B083-E9768B50AFC2}" srcOrd="0" destOrd="0" presId="urn:microsoft.com/office/officeart/2005/8/layout/hierarchy1"/>
    <dgm:cxn modelId="{E81BD497-C6DB-4F6B-B169-522D5DA61DC4}" type="presParOf" srcId="{70F3BB29-6D21-4094-B083-E9768B50AFC2}" destId="{196A725C-B64C-4C55-B10C-A2B996956303}" srcOrd="0" destOrd="0" presId="urn:microsoft.com/office/officeart/2005/8/layout/hierarchy1"/>
    <dgm:cxn modelId="{27E650F0-37A4-46D1-9891-AF6D0C0B10FC}" type="presParOf" srcId="{70F3BB29-6D21-4094-B083-E9768B50AFC2}" destId="{CFD6D23C-019B-49D9-B01D-A8AF015DEF23}" srcOrd="1" destOrd="0" presId="urn:microsoft.com/office/officeart/2005/8/layout/hierarchy1"/>
    <dgm:cxn modelId="{A49C8830-DE96-4136-A4CF-09C06E827EC3}" type="presParOf" srcId="{55490152-D45B-4981-B115-3BA0E2CD9562}" destId="{D496D8C2-5C1D-404A-B20E-FD9D788A5B12}" srcOrd="1" destOrd="0" presId="urn:microsoft.com/office/officeart/2005/8/layout/hierarchy1"/>
    <dgm:cxn modelId="{3097CCE4-B014-4E5C-9C9E-EB36C5EBC5B4}" type="presParOf" srcId="{D496D8C2-5C1D-404A-B20E-FD9D788A5B12}" destId="{08BDAD3F-CB19-44CF-AB5D-09FEFA72AC3E}" srcOrd="0" destOrd="0" presId="urn:microsoft.com/office/officeart/2005/8/layout/hierarchy1"/>
    <dgm:cxn modelId="{E2C633BC-0373-4C2F-87FE-580EE6C10F65}" type="presParOf" srcId="{D496D8C2-5C1D-404A-B20E-FD9D788A5B12}" destId="{F0FAEFB0-238E-42FA-98DF-2F7B4CFE36C1}" srcOrd="1" destOrd="0" presId="urn:microsoft.com/office/officeart/2005/8/layout/hierarchy1"/>
    <dgm:cxn modelId="{67E2A731-8EA5-45DB-BEA3-C7D2C1EBB82D}" type="presParOf" srcId="{F0FAEFB0-238E-42FA-98DF-2F7B4CFE36C1}" destId="{F6E8D33C-50A6-4048-9DD5-1FC050F38931}" srcOrd="0" destOrd="0" presId="urn:microsoft.com/office/officeart/2005/8/layout/hierarchy1"/>
    <dgm:cxn modelId="{B1B31C85-0A5C-43AE-A0EC-345A753106B5}" type="presParOf" srcId="{F6E8D33C-50A6-4048-9DD5-1FC050F38931}" destId="{A3C48BE0-570B-4002-8B54-CF44AF7BA441}" srcOrd="0" destOrd="0" presId="urn:microsoft.com/office/officeart/2005/8/layout/hierarchy1"/>
    <dgm:cxn modelId="{273FD22B-CDFB-4692-AD31-204628B2E33B}" type="presParOf" srcId="{F6E8D33C-50A6-4048-9DD5-1FC050F38931}" destId="{9D4BD804-3D4C-4836-AD2E-9BA26AD15E39}" srcOrd="1" destOrd="0" presId="urn:microsoft.com/office/officeart/2005/8/layout/hierarchy1"/>
    <dgm:cxn modelId="{E31645C1-4750-42FA-BC2A-D9E28AB33CCC}" type="presParOf" srcId="{F0FAEFB0-238E-42FA-98DF-2F7B4CFE36C1}" destId="{5FA88292-0D51-4C59-A3F5-B8ACC2D5E55F}" srcOrd="1" destOrd="0" presId="urn:microsoft.com/office/officeart/2005/8/layout/hierarchy1"/>
    <dgm:cxn modelId="{BE87CC28-0BD4-4BD9-8DC6-F68992354A64}" type="presParOf" srcId="{009949D8-12DD-475D-9E29-F9E1435D5419}" destId="{27E222A2-F379-4846-9B11-FCAFF213BEEE}" srcOrd="2" destOrd="0" presId="urn:microsoft.com/office/officeart/2005/8/layout/hierarchy1"/>
    <dgm:cxn modelId="{6C03E88D-DFB1-41EA-BDB4-9356070DB4A6}" type="presParOf" srcId="{009949D8-12DD-475D-9E29-F9E1435D5419}" destId="{1CA4C3C9-A0B4-4345-957E-55E4A60EC81C}" srcOrd="3" destOrd="0" presId="urn:microsoft.com/office/officeart/2005/8/layout/hierarchy1"/>
    <dgm:cxn modelId="{33BE7AA0-AB18-43B3-BDFE-8536495DF034}" type="presParOf" srcId="{1CA4C3C9-A0B4-4345-957E-55E4A60EC81C}" destId="{155F2BA0-EA24-49BD-9B0A-BCC749B5E409}" srcOrd="0" destOrd="0" presId="urn:microsoft.com/office/officeart/2005/8/layout/hierarchy1"/>
    <dgm:cxn modelId="{C8433FD6-5250-4EED-B22F-5491FD7AF1E6}" type="presParOf" srcId="{155F2BA0-EA24-49BD-9B0A-BCC749B5E409}" destId="{9C79C0EB-CC7A-44C4-892C-F62F82A579D1}" srcOrd="0" destOrd="0" presId="urn:microsoft.com/office/officeart/2005/8/layout/hierarchy1"/>
    <dgm:cxn modelId="{EF807FD7-141E-4BB9-8FAC-DAC7D4455A26}" type="presParOf" srcId="{155F2BA0-EA24-49BD-9B0A-BCC749B5E409}" destId="{3D29CCE1-AEFF-4334-ACF9-E8C1412C7009}" srcOrd="1" destOrd="0" presId="urn:microsoft.com/office/officeart/2005/8/layout/hierarchy1"/>
    <dgm:cxn modelId="{0D29E334-62C0-4E56-AE9B-CE0023B3A8DE}" type="presParOf" srcId="{1CA4C3C9-A0B4-4345-957E-55E4A60EC81C}" destId="{7822D425-77BF-4986-BE06-5C92049179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1CF96-A984-4E87-A394-553A5E32FAEA}">
      <dsp:nvSpPr>
        <dsp:cNvPr id="0" name=""/>
        <dsp:cNvSpPr/>
      </dsp:nvSpPr>
      <dsp:spPr>
        <a:xfrm>
          <a:off x="9560" y="262164"/>
          <a:ext cx="2857450" cy="1714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Факт хозяйственной жизни</a:t>
          </a:r>
          <a:endParaRPr lang="ru-RU" sz="2500" kern="1200" dirty="0"/>
        </a:p>
      </dsp:txBody>
      <dsp:txXfrm>
        <a:off x="59775" y="312379"/>
        <a:ext cx="2757020" cy="1614040"/>
      </dsp:txXfrm>
    </dsp:sp>
    <dsp:sp modelId="{1E5D7387-AC1F-4FF1-A6E9-6CE99B565E55}">
      <dsp:nvSpPr>
        <dsp:cNvPr id="0" name=""/>
        <dsp:cNvSpPr/>
      </dsp:nvSpPr>
      <dsp:spPr>
        <a:xfrm>
          <a:off x="3152755" y="765076"/>
          <a:ext cx="605779" cy="70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152755" y="906805"/>
        <a:ext cx="424045" cy="425189"/>
      </dsp:txXfrm>
    </dsp:sp>
    <dsp:sp modelId="{CDD0B969-7DE5-422E-A36F-5202C92139E3}">
      <dsp:nvSpPr>
        <dsp:cNvPr id="0" name=""/>
        <dsp:cNvSpPr/>
      </dsp:nvSpPr>
      <dsp:spPr>
        <a:xfrm>
          <a:off x="4009990" y="262164"/>
          <a:ext cx="2857450" cy="1714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Первичный документ</a:t>
          </a:r>
          <a:endParaRPr lang="ru-RU" sz="2500" kern="1200" dirty="0"/>
        </a:p>
      </dsp:txBody>
      <dsp:txXfrm>
        <a:off x="4060205" y="312379"/>
        <a:ext cx="2757020" cy="1614040"/>
      </dsp:txXfrm>
    </dsp:sp>
    <dsp:sp modelId="{A0AAB42D-44B8-4C5D-82BA-359C8B40203B}">
      <dsp:nvSpPr>
        <dsp:cNvPr id="0" name=""/>
        <dsp:cNvSpPr/>
      </dsp:nvSpPr>
      <dsp:spPr>
        <a:xfrm>
          <a:off x="7153185" y="765076"/>
          <a:ext cx="605779" cy="70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7153185" y="906805"/>
        <a:ext cx="424045" cy="425189"/>
      </dsp:txXfrm>
    </dsp:sp>
    <dsp:sp modelId="{3EE64009-48C4-431E-ADDD-AAE2D77EE5C3}">
      <dsp:nvSpPr>
        <dsp:cNvPr id="0" name=""/>
        <dsp:cNvSpPr/>
      </dsp:nvSpPr>
      <dsp:spPr>
        <a:xfrm>
          <a:off x="8010420" y="262164"/>
          <a:ext cx="2857450" cy="1714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Подтверждает задолженность</a:t>
          </a:r>
          <a:endParaRPr lang="ru-RU" sz="2500" kern="1200" dirty="0"/>
        </a:p>
      </dsp:txBody>
      <dsp:txXfrm>
        <a:off x="8060635" y="312379"/>
        <a:ext cx="2757020" cy="1614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B8BF1-764F-434D-BA46-1E31DF459D64}">
      <dsp:nvSpPr>
        <dsp:cNvPr id="0" name=""/>
        <dsp:cNvSpPr/>
      </dsp:nvSpPr>
      <dsp:spPr>
        <a:xfrm>
          <a:off x="9911" y="475570"/>
          <a:ext cx="2962572" cy="177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Инвентаризационная опись ф. 0504089</a:t>
          </a:r>
          <a:endParaRPr lang="ru-RU" sz="2300" kern="1200" dirty="0"/>
        </a:p>
      </dsp:txBody>
      <dsp:txXfrm>
        <a:off x="61973" y="527632"/>
        <a:ext cx="2858448" cy="1673419"/>
      </dsp:txXfrm>
    </dsp:sp>
    <dsp:sp modelId="{DD7BF0D5-0CFD-4EDE-A23C-58B83A08049D}">
      <dsp:nvSpPr>
        <dsp:cNvPr id="0" name=""/>
        <dsp:cNvSpPr/>
      </dsp:nvSpPr>
      <dsp:spPr>
        <a:xfrm>
          <a:off x="3268741" y="996983"/>
          <a:ext cx="628065" cy="734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268741" y="1143927"/>
        <a:ext cx="439646" cy="440830"/>
      </dsp:txXfrm>
    </dsp:sp>
    <dsp:sp modelId="{7BEA6D5C-9C34-4E6F-9EAB-0DEE77023B56}">
      <dsp:nvSpPr>
        <dsp:cNvPr id="0" name=""/>
        <dsp:cNvSpPr/>
      </dsp:nvSpPr>
      <dsp:spPr>
        <a:xfrm>
          <a:off x="4157513" y="475570"/>
          <a:ext cx="2962572" cy="177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Решение комиссии</a:t>
          </a:r>
          <a:endParaRPr lang="ru-RU" sz="2800" kern="1200" dirty="0"/>
        </a:p>
      </dsp:txBody>
      <dsp:txXfrm>
        <a:off x="4209575" y="527632"/>
        <a:ext cx="2858448" cy="1673419"/>
      </dsp:txXfrm>
    </dsp:sp>
    <dsp:sp modelId="{EB54BC47-BAE9-46E7-817D-62E451F38A0E}">
      <dsp:nvSpPr>
        <dsp:cNvPr id="0" name=""/>
        <dsp:cNvSpPr/>
      </dsp:nvSpPr>
      <dsp:spPr>
        <a:xfrm>
          <a:off x="7416343" y="996983"/>
          <a:ext cx="628065" cy="734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7416343" y="1143927"/>
        <a:ext cx="439646" cy="440830"/>
      </dsp:txXfrm>
    </dsp:sp>
    <dsp:sp modelId="{DB6E07FA-0E5B-4A61-A59E-2DA8F94A10BD}">
      <dsp:nvSpPr>
        <dsp:cNvPr id="0" name=""/>
        <dsp:cNvSpPr/>
      </dsp:nvSpPr>
      <dsp:spPr>
        <a:xfrm>
          <a:off x="8305115" y="475570"/>
          <a:ext cx="2962572" cy="177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Решение </a:t>
          </a:r>
          <a:br>
            <a:rPr lang="ru-RU" sz="2800" kern="1200" dirty="0" smtClean="0"/>
          </a:br>
          <a:r>
            <a:rPr lang="ru-RU" sz="2800" kern="1200" dirty="0" smtClean="0"/>
            <a:t>(ф. 0510445)</a:t>
          </a:r>
          <a:endParaRPr lang="ru-RU" sz="2800" kern="1200" dirty="0"/>
        </a:p>
      </dsp:txBody>
      <dsp:txXfrm>
        <a:off x="8357177" y="527632"/>
        <a:ext cx="2858448" cy="1673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222A2-F379-4846-9B11-FCAFF213BEEE}">
      <dsp:nvSpPr>
        <dsp:cNvPr id="0" name=""/>
        <dsp:cNvSpPr/>
      </dsp:nvSpPr>
      <dsp:spPr>
        <a:xfrm>
          <a:off x="4898756" y="1113767"/>
          <a:ext cx="1863641" cy="50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072"/>
              </a:lnTo>
              <a:lnTo>
                <a:pt x="1863641" y="347072"/>
              </a:lnTo>
              <a:lnTo>
                <a:pt x="1863641" y="50929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DAD3F-CB19-44CF-AB5D-09FEFA72AC3E}">
      <dsp:nvSpPr>
        <dsp:cNvPr id="0" name=""/>
        <dsp:cNvSpPr/>
      </dsp:nvSpPr>
      <dsp:spPr>
        <a:xfrm>
          <a:off x="2795934" y="2735059"/>
          <a:ext cx="91440" cy="321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423"/>
              </a:lnTo>
              <a:lnTo>
                <a:pt x="58293" y="159423"/>
              </a:lnTo>
              <a:lnTo>
                <a:pt x="58293" y="32164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3A473-578D-4483-AA1B-46691572CF6F}">
      <dsp:nvSpPr>
        <dsp:cNvPr id="0" name=""/>
        <dsp:cNvSpPr/>
      </dsp:nvSpPr>
      <dsp:spPr>
        <a:xfrm>
          <a:off x="2841654" y="1113767"/>
          <a:ext cx="2057101" cy="509298"/>
        </a:xfrm>
        <a:custGeom>
          <a:avLst/>
          <a:gdLst/>
          <a:ahLst/>
          <a:cxnLst/>
          <a:rect l="0" t="0" r="0" b="0"/>
          <a:pathLst>
            <a:path>
              <a:moveTo>
                <a:pt x="2057101" y="0"/>
              </a:moveTo>
              <a:lnTo>
                <a:pt x="2057101" y="347072"/>
              </a:lnTo>
              <a:lnTo>
                <a:pt x="0" y="347072"/>
              </a:lnTo>
              <a:lnTo>
                <a:pt x="0" y="50929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C0CED-EEDF-4C05-8EAB-DD8E39A4BDC7}">
      <dsp:nvSpPr>
        <dsp:cNvPr id="0" name=""/>
        <dsp:cNvSpPr/>
      </dsp:nvSpPr>
      <dsp:spPr>
        <a:xfrm>
          <a:off x="3006949" y="1774"/>
          <a:ext cx="3783613" cy="1111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2351C-496D-4D02-93A0-C34FD8358FFC}">
      <dsp:nvSpPr>
        <dsp:cNvPr id="0" name=""/>
        <dsp:cNvSpPr/>
      </dsp:nvSpPr>
      <dsp:spPr>
        <a:xfrm>
          <a:off x="3201524" y="186620"/>
          <a:ext cx="3783613" cy="111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C00000"/>
              </a:solidFill>
            </a:rPr>
            <a:t>Актив </a:t>
          </a:r>
          <a:r>
            <a:rPr lang="ru-RU" sz="3200" b="0" kern="1200" dirty="0" smtClean="0"/>
            <a:t/>
          </a:r>
          <a:br>
            <a:rPr lang="ru-RU" sz="3200" b="0" kern="1200" dirty="0" smtClean="0"/>
          </a:br>
          <a:r>
            <a:rPr lang="ru-RU" sz="3200" kern="1200" dirty="0" smtClean="0"/>
            <a:t>балансовый учет</a:t>
          </a:r>
          <a:endParaRPr lang="ru-RU" sz="3200" kern="1200" dirty="0"/>
        </a:p>
      </dsp:txBody>
      <dsp:txXfrm>
        <a:off x="3234093" y="219189"/>
        <a:ext cx="3718475" cy="1046855"/>
      </dsp:txXfrm>
    </dsp:sp>
    <dsp:sp modelId="{196A725C-B64C-4C55-B10C-A2B996956303}">
      <dsp:nvSpPr>
        <dsp:cNvPr id="0" name=""/>
        <dsp:cNvSpPr/>
      </dsp:nvSpPr>
      <dsp:spPr>
        <a:xfrm>
          <a:off x="1172587" y="1623066"/>
          <a:ext cx="3338133" cy="1111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6D23C-019B-49D9-B01D-A8AF015DEF23}">
      <dsp:nvSpPr>
        <dsp:cNvPr id="0" name=""/>
        <dsp:cNvSpPr/>
      </dsp:nvSpPr>
      <dsp:spPr>
        <a:xfrm>
          <a:off x="1367162" y="1807912"/>
          <a:ext cx="3338133" cy="111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C00000"/>
              </a:solidFill>
            </a:rPr>
            <a:t>Сомнительная</a:t>
          </a:r>
          <a:r>
            <a:rPr lang="ru-RU" sz="3200" b="0" kern="1200" dirty="0" smtClean="0"/>
            <a:t/>
          </a:r>
          <a:br>
            <a:rPr lang="ru-RU" sz="3200" b="0" kern="1200" dirty="0" smtClean="0"/>
          </a:br>
          <a:r>
            <a:rPr lang="ru-RU" sz="3200" kern="1200" dirty="0" smtClean="0"/>
            <a:t> учет на счете 04</a:t>
          </a:r>
          <a:endParaRPr lang="ru-RU" sz="3200" kern="1200" dirty="0"/>
        </a:p>
      </dsp:txBody>
      <dsp:txXfrm>
        <a:off x="1399731" y="1840481"/>
        <a:ext cx="3272995" cy="1046855"/>
      </dsp:txXfrm>
    </dsp:sp>
    <dsp:sp modelId="{A3C48BE0-570B-4002-8B54-CF44AF7BA441}">
      <dsp:nvSpPr>
        <dsp:cNvPr id="0" name=""/>
        <dsp:cNvSpPr/>
      </dsp:nvSpPr>
      <dsp:spPr>
        <a:xfrm>
          <a:off x="853402" y="3056709"/>
          <a:ext cx="4001651" cy="1111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BD804-3D4C-4836-AD2E-9BA26AD15E39}">
      <dsp:nvSpPr>
        <dsp:cNvPr id="0" name=""/>
        <dsp:cNvSpPr/>
      </dsp:nvSpPr>
      <dsp:spPr>
        <a:xfrm>
          <a:off x="1047976" y="3241555"/>
          <a:ext cx="4001651" cy="111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u="sng" kern="1200" dirty="0" smtClean="0">
              <a:solidFill>
                <a:srgbClr val="C00000"/>
              </a:solidFill>
            </a:rPr>
            <a:t>Нереальная ко взысканию</a:t>
          </a:r>
          <a:r>
            <a:rPr lang="ru-RU" sz="2800" b="0" kern="1200" dirty="0" smtClean="0"/>
            <a:t/>
          </a:r>
          <a:br>
            <a:rPr lang="ru-RU" sz="2800" b="0" kern="1200" dirty="0" smtClean="0"/>
          </a:br>
          <a:r>
            <a:rPr lang="ru-RU" sz="2800" kern="1200" dirty="0" smtClean="0"/>
            <a:t>исключается с 04 счета</a:t>
          </a:r>
          <a:endParaRPr lang="ru-RU" sz="2800" kern="1200" dirty="0"/>
        </a:p>
      </dsp:txBody>
      <dsp:txXfrm>
        <a:off x="1080545" y="3274124"/>
        <a:ext cx="3936513" cy="1046855"/>
      </dsp:txXfrm>
    </dsp:sp>
    <dsp:sp modelId="{9C79C0EB-CC7A-44C4-892C-F62F82A579D1}">
      <dsp:nvSpPr>
        <dsp:cNvPr id="0" name=""/>
        <dsp:cNvSpPr/>
      </dsp:nvSpPr>
      <dsp:spPr>
        <a:xfrm>
          <a:off x="4899870" y="1623066"/>
          <a:ext cx="3725054" cy="1111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9CCE1-AEFF-4334-ACF9-E8C1412C7009}">
      <dsp:nvSpPr>
        <dsp:cNvPr id="0" name=""/>
        <dsp:cNvSpPr/>
      </dsp:nvSpPr>
      <dsp:spPr>
        <a:xfrm>
          <a:off x="5094444" y="1807912"/>
          <a:ext cx="3725054" cy="111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C00000"/>
              </a:solidFill>
            </a:rPr>
            <a:t>Безнадежная</a:t>
          </a:r>
          <a:br>
            <a:rPr lang="ru-RU" sz="2800" b="0" kern="1200" dirty="0" smtClean="0">
              <a:solidFill>
                <a:srgbClr val="C00000"/>
              </a:solidFill>
            </a:rPr>
          </a:br>
          <a:r>
            <a:rPr lang="ru-RU" sz="2800" kern="1200" dirty="0" smtClean="0"/>
            <a:t>с учета исключается</a:t>
          </a:r>
          <a:endParaRPr lang="ru-RU" sz="2800" kern="1200" dirty="0"/>
        </a:p>
      </dsp:txBody>
      <dsp:txXfrm>
        <a:off x="5127013" y="1840481"/>
        <a:ext cx="3659916" cy="104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7A39-7C71-4A43-9C2B-BCE9A28E4227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F19-B715-473D-BBC5-B5438F4864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5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40F19-B715-473D-BBC5-B5438F4864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1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5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0.svg"/><Relationship Id="rId2" Type="http://schemas.openxmlformats.org/officeDocument/2006/relationships/image" Target="../media/image9.jpg"/><Relationship Id="rId16" Type="http://schemas.openxmlformats.org/officeDocument/2006/relationships/image" Target="../media/image150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0.svg"/><Relationship Id="rId4" Type="http://schemas.openxmlformats.org/officeDocument/2006/relationships/image" Target="../media/image30.svg"/><Relationship Id="rId9" Type="http://schemas.openxmlformats.org/officeDocument/2006/relationships/image" Target="../media/image5.png"/><Relationship Id="rId14" Type="http://schemas.openxmlformats.org/officeDocument/2006/relationships/image" Target="../media/image130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0.svg"/><Relationship Id="rId2" Type="http://schemas.openxmlformats.org/officeDocument/2006/relationships/image" Target="../media/image10.jpg"/><Relationship Id="rId16" Type="http://schemas.openxmlformats.org/officeDocument/2006/relationships/image" Target="../media/image150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0.svg"/><Relationship Id="rId4" Type="http://schemas.openxmlformats.org/officeDocument/2006/relationships/image" Target="../media/image30.svg"/><Relationship Id="rId9" Type="http://schemas.openxmlformats.org/officeDocument/2006/relationships/image" Target="../media/image5.png"/><Relationship Id="rId14" Type="http://schemas.openxmlformats.org/officeDocument/2006/relationships/image" Target="../media/image130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0.svg"/><Relationship Id="rId2" Type="http://schemas.openxmlformats.org/officeDocument/2006/relationships/image" Target="../media/image9.jpg"/><Relationship Id="rId16" Type="http://schemas.openxmlformats.org/officeDocument/2006/relationships/image" Target="../media/image150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0.svg"/><Relationship Id="rId4" Type="http://schemas.openxmlformats.org/officeDocument/2006/relationships/image" Target="../media/image30.svg"/><Relationship Id="rId9" Type="http://schemas.openxmlformats.org/officeDocument/2006/relationships/image" Target="../media/image5.png"/><Relationship Id="rId14" Type="http://schemas.openxmlformats.org/officeDocument/2006/relationships/image" Target="../media/image130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C53A1-10FC-4D83-8DDA-A19FAB3B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1260" y="405272"/>
            <a:ext cx="1741932" cy="148702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D1D2DA2-EEC2-42E0-ACC4-F8E57D134A72}"/>
              </a:ext>
            </a:extLst>
          </p:cNvPr>
          <p:cNvCxnSpPr/>
          <p:nvPr userDrawn="1"/>
        </p:nvCxnSpPr>
        <p:spPr>
          <a:xfrm>
            <a:off x="591312" y="5696712"/>
            <a:ext cx="1093012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11548-F687-494D-AFFE-C82667446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351891-F7E6-4CD7-A85B-1C9453582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BD53E6-FFA3-4312-8D64-1705037671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4D4DEB-9C34-40CE-8B3B-454D103261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282BC0-0976-45C0-B71E-3A266BC30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5C6E3-1F8E-428E-B8E8-FA478B87F5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C90FF-F67E-419B-BD24-2874BD68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2B2525-4B61-4752-9F76-0A68712C8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33C99-A5A6-46C5-8E5C-60467A32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6B821-A807-4C2B-80D0-48C9F3A1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DA43D-524F-4764-B0B5-1F9C81A8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F70DB-3128-4C75-B8C6-C2680BFC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C8BD6-4866-4A05-8AF0-F7FD4875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4D6D82-C69B-4EF4-9037-B25A93F3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CD63E-1700-4677-911C-C18E303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06DAC-A7ED-4E3B-80F0-2DF3FB35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D8A7C-83F0-4924-9BCE-56AF3E8B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87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9679A0-58C2-4227-AFDC-72C149C93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3D4F89-DEFC-40A7-8138-922CF591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DEF79-D94A-4657-9508-78DA4E18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8B034-0E72-41F2-9E6C-EA907AEB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7FAF2-BF3E-4E2D-A9CE-D93D0B05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08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DA06-9BE3-475B-A5E4-DC5F64BEAB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78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C53A1-10FC-4D83-8DDA-A19FAB3B8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1260" y="405272"/>
            <a:ext cx="1741932" cy="148702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D1D2DA2-EEC2-42E0-ACC4-F8E57D134A72}"/>
              </a:ext>
            </a:extLst>
          </p:cNvPr>
          <p:cNvCxnSpPr/>
          <p:nvPr userDrawn="1"/>
        </p:nvCxnSpPr>
        <p:spPr>
          <a:xfrm>
            <a:off x="591312" y="5696712"/>
            <a:ext cx="1093012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11548-F687-494D-AFFE-C82667446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351891-F7E6-4CD7-A85B-1C9453582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BD53E6-FFA3-4312-8D64-1705037671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4D4DEB-9C34-40CE-8B3B-454D103261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282BC0-0976-45C0-B71E-3A266BC30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5C6E3-1F8E-428E-B8E8-FA478B87F5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2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80202A-E3C7-480C-BA02-080E49C5CA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1260" y="405272"/>
            <a:ext cx="1741932" cy="1487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456376-5420-4EE6-B177-64FD7861FAB3}"/>
              </a:ext>
            </a:extLst>
          </p:cNvPr>
          <p:cNvCxnSpPr/>
          <p:nvPr userDrawn="1"/>
        </p:nvCxnSpPr>
        <p:spPr>
          <a:xfrm>
            <a:off x="591312" y="5696712"/>
            <a:ext cx="1093012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D0B98-379D-410D-B53D-C17EB37EE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A4DF97-D526-4161-9685-2A91E5CF87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E2ACB3-2261-46AD-887A-58CDC416669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C39507-90BB-4681-83F6-3703644730B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6DA396-D26E-4512-83AC-0CBEFA5127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E7AEC4-D128-4B0B-8EEF-A8232EB47A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C53A1-10FC-4D83-8DDA-A19FAB3B8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9876" y="6311674"/>
            <a:ext cx="1741932" cy="1487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11548-F687-494D-AFFE-C82667446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351891-F7E6-4CD7-A85B-1C9453582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BD53E6-FFA3-4312-8D64-1705037671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4D4DEB-9C34-40CE-8B3B-454D103261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282BC0-0976-45C0-B71E-3A266BC30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5C6E3-1F8E-428E-B8E8-FA478B87F5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3FFD34-2B05-4D1D-B5F1-F95CA4DDA269}"/>
              </a:ext>
            </a:extLst>
          </p:cNvPr>
          <p:cNvSpPr/>
          <p:nvPr userDrawn="1"/>
        </p:nvSpPr>
        <p:spPr>
          <a:xfrm>
            <a:off x="386080" y="292947"/>
            <a:ext cx="11501120" cy="5307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92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F0413-53F7-45FD-83AD-E3243C71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D7322-9A0F-4026-9438-6CF8F2C7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62B41-68C8-41F3-B0D3-79F28737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380A8-DBF8-4EF7-9A57-A782E1E3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671AA-115E-45E9-B82F-6A5E15C4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9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EE4C1-CF2E-47CA-94A0-272D8869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91961-AB0D-4ABB-9F45-5A5756C22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A27827-28EB-4194-B39A-02BC0233A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5A784F-1545-4EC6-8448-EC3AB932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03CE1-B466-4E7A-A7B9-F855C7D0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E4C6E-12E0-4A4B-9AEA-9353144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4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6B7C3-D98B-44AB-988A-DF70654E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255C3-63B1-431F-AB2B-B1B4883DA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0BDF3-B01F-4455-B8DD-255A9E94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26D61F-A5B9-4014-B109-6A5BD37AE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B007FC-6FC2-4390-96E1-F25B3B916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433141-3357-456E-8033-3AE908D1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B7BE53-3E47-4A97-B302-278664E9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2443B-3142-4596-B684-89BB1D7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83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80202A-E3C7-480C-BA02-080E49C5C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1260" y="405272"/>
            <a:ext cx="1741932" cy="1487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456376-5420-4EE6-B177-64FD7861FAB3}"/>
              </a:ext>
            </a:extLst>
          </p:cNvPr>
          <p:cNvCxnSpPr/>
          <p:nvPr userDrawn="1"/>
        </p:nvCxnSpPr>
        <p:spPr>
          <a:xfrm>
            <a:off x="591312" y="5696712"/>
            <a:ext cx="1093012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D0B98-379D-410D-B53D-C17EB37EE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A4DF97-D526-4161-9685-2A91E5CF87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E2ACB3-2261-46AD-887A-58CDC416669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C39507-90BB-4681-83F6-3703644730B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6DA396-D26E-4512-83AC-0CBEFA5127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E7AEC4-D128-4B0B-8EEF-A8232EB47A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8D90-C989-4251-AB31-0001F19A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268FB1-69B0-4699-AD8C-3B3FFC0C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7141B-5A9A-4D54-9816-CE3566D5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0C69F-F3D6-49A7-929C-72AE76FD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07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0DC217-A317-4F0A-98BB-3D9741D1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52079E-2B62-415A-A374-ED4C9C9F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7C2B93-B09B-4DAB-BBDC-8408F24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72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86E4E-A2BC-490E-94DA-55814A1F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00988-B902-4BBD-A067-84846D6C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5F0544-6982-46E7-AAA1-15AA42FB0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F5F61E-AA8E-4A3C-BFFA-D6F4A7E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2A9CE-6272-4D6C-AF27-444CA7E3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78DCD-FA36-47B8-834C-11B34FB3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15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C90FF-F67E-419B-BD24-2874BD68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2B2525-4B61-4752-9F76-0A68712C8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33C99-A5A6-46C5-8E5C-60467A32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6B821-A807-4C2B-80D0-48C9F3A1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DA43D-524F-4764-B0B5-1F9C81A8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F70DB-3128-4C75-B8C6-C2680BFC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237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C8BD6-4866-4A05-8AF0-F7FD4875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4D6D82-C69B-4EF4-9037-B25A93F3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CD63E-1700-4677-911C-C18E303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06DAC-A7ED-4E3B-80F0-2DF3FB35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D8A7C-83F0-4924-9BCE-56AF3E8B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213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9679A0-58C2-4227-AFDC-72C149C93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3D4F89-DEFC-40A7-8138-922CF591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DEF79-D94A-4657-9508-78DA4E18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8B034-0E72-41F2-9E6C-EA907AEB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7FAF2-BF3E-4E2D-A9CE-D93D0B05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592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0A3-327A-4DEA-BAC1-35584064B702}" type="datetime1">
              <a:rPr lang="ru-RU" smtClean="0"/>
              <a:t>03.11.2023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8E6DA06-9BE3-475B-A5E4-DC5F64BEAB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98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57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49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</p:spTree>
    <p:extLst>
      <p:ext uri="{BB962C8B-B14F-4D97-AF65-F5344CB8AC3E}">
        <p14:creationId xmlns:p14="http://schemas.microsoft.com/office/powerpoint/2010/main" val="2867378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2" y="6377945"/>
            <a:ext cx="2804161" cy="276999"/>
          </a:xfrm>
        </p:spPr>
        <p:txBody>
          <a:bodyPr/>
          <a:lstStyle/>
          <a:p>
            <a:fld id="{DCF62467-51A0-4331-81DA-2BBFEC3C67EF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47"/>
            <a:ext cx="3901440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</p:spTree>
    <p:extLst>
      <p:ext uri="{BB962C8B-B14F-4D97-AF65-F5344CB8AC3E}">
        <p14:creationId xmlns:p14="http://schemas.microsoft.com/office/powerpoint/2010/main" val="19480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C53A1-10FC-4D83-8DDA-A19FAB3B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9876" y="6311674"/>
            <a:ext cx="1741932" cy="1487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11548-F687-494D-AFFE-C82667446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351891-F7E6-4CD7-A85B-1C9453582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BD53E6-FFA3-4312-8D64-1705037671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4D4DEB-9C34-40CE-8B3B-454D103261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282BC0-0976-45C0-B71E-3A266BC30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5C6E3-1F8E-428E-B8E8-FA478B87F5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3FFD34-2B05-4D1D-B5F1-F95CA4DDA269}"/>
              </a:ext>
            </a:extLst>
          </p:cNvPr>
          <p:cNvSpPr/>
          <p:nvPr userDrawn="1"/>
        </p:nvSpPr>
        <p:spPr>
          <a:xfrm>
            <a:off x="386080" y="292947"/>
            <a:ext cx="11501120" cy="5307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862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4" y="6377946"/>
            <a:ext cx="2804161" cy="276999"/>
          </a:xfrm>
        </p:spPr>
        <p:txBody>
          <a:bodyPr/>
          <a:lstStyle/>
          <a:p>
            <a:fld id="{DCF62467-51A0-4331-81DA-2BBFEC3C67EF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49"/>
            <a:ext cx="3901440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0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0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</p:spTree>
    <p:extLst>
      <p:ext uri="{BB962C8B-B14F-4D97-AF65-F5344CB8AC3E}">
        <p14:creationId xmlns:p14="http://schemas.microsoft.com/office/powerpoint/2010/main" val="1779316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912537"/>
            <a:ext cx="5647441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E08C-528D-4276-B3E9-4A1B6B0E6A64}" type="datetime1">
              <a:rPr lang="ru-RU" smtClean="0"/>
              <a:pPr>
                <a:defRPr/>
              </a:pPr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9473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3639153"/>
            <a:ext cx="10515600" cy="92332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3693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61DA-F6D4-4EBD-B6E9-E6AFD0BBF88C}" type="datetime1">
              <a:rPr lang="ru-RU" smtClean="0"/>
              <a:pPr>
                <a:defRPr/>
              </a:pPr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75941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F0413-53F7-45FD-83AD-E3243C71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D7322-9A0F-4026-9438-6CF8F2C7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62B41-68C8-41F3-B0D3-79F28737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380A8-DBF8-4EF7-9A57-A782E1E3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671AA-115E-45E9-B82F-6A5E15C4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9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EE4C1-CF2E-47CA-94A0-272D8869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91961-AB0D-4ABB-9F45-5A5756C22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A27827-28EB-4194-B39A-02BC0233A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5A784F-1545-4EC6-8448-EC3AB932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03CE1-B466-4E7A-A7B9-F855C7D0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E4C6E-12E0-4A4B-9AEA-9353144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6B7C3-D98B-44AB-988A-DF70654E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255C3-63B1-431F-AB2B-B1B4883DA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0BDF3-B01F-4455-B8DD-255A9E94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26D61F-A5B9-4014-B109-6A5BD37AE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B007FC-6FC2-4390-96E1-F25B3B916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433141-3357-456E-8033-3AE908D1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B7BE53-3E47-4A97-B302-278664E9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2443B-3142-4596-B684-89BB1D7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17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8D90-C989-4251-AB31-0001F19A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268FB1-69B0-4699-AD8C-3B3FFC0C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7141B-5A9A-4D54-9816-CE3566D5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0C69F-F3D6-49A7-929C-72AE76FD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7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0DC217-A317-4F0A-98BB-3D9741D1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52079E-2B62-415A-A374-ED4C9C9F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7C2B93-B09B-4DAB-BBDC-8408F24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86E4E-A2BC-490E-94DA-55814A1F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00988-B902-4BBD-A067-84846D6C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5F0544-6982-46E7-AAA1-15AA42FB0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F5F61E-AA8E-4A3C-BFFA-D6F4A7E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2A9CE-6272-4D6C-AF27-444CA7E3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78DCD-FA36-47B8-834C-11B34FB3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2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2262F-9C37-4C7B-B18C-A7A9F745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BAC29-D8E5-40A6-B03A-3640555F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251E2-EB1C-44F2-A254-FA58625DE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B19EB-3B8B-49FF-B36A-915FA068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59624-2710-4A91-B8C0-BDC128EB2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74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2262F-9C37-4C7B-B18C-A7A9F745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BAC29-D8E5-40A6-B03A-3640555F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251E2-EB1C-44F2-A254-FA58625DE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F882-A882-47E0-9539-8539E088F565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B19EB-3B8B-49FF-B36A-915FA068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59624-2710-4A91-B8C0-BDC128EB2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154D-C677-4320-B048-1AFE36C04D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5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984" y="3233855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4912538"/>
            <a:ext cx="56474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2" y="6377942"/>
            <a:ext cx="2804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4547"/>
            <a:ext cx="1869921" cy="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ftr="0" dt="0"/>
  <p:txStyles>
    <p:titleStyle>
      <a:lvl1pPr>
        <a:defRPr sz="4227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836">
        <a:defRPr>
          <a:latin typeface="+mn-lt"/>
          <a:ea typeface="+mn-ea"/>
          <a:cs typeface="+mn-cs"/>
        </a:defRPr>
      </a:lvl2pPr>
      <a:lvl3pPr marL="1933673">
        <a:defRPr>
          <a:latin typeface="+mn-lt"/>
          <a:ea typeface="+mn-ea"/>
          <a:cs typeface="+mn-cs"/>
        </a:defRPr>
      </a:lvl3pPr>
      <a:lvl4pPr marL="2900507">
        <a:defRPr>
          <a:latin typeface="+mn-lt"/>
          <a:ea typeface="+mn-ea"/>
          <a:cs typeface="+mn-cs"/>
        </a:defRPr>
      </a:lvl4pPr>
      <a:lvl5pPr marL="3867343">
        <a:defRPr>
          <a:latin typeface="+mn-lt"/>
          <a:ea typeface="+mn-ea"/>
          <a:cs typeface="+mn-cs"/>
        </a:defRPr>
      </a:lvl5pPr>
      <a:lvl6pPr marL="4834180">
        <a:defRPr>
          <a:latin typeface="+mn-lt"/>
          <a:ea typeface="+mn-ea"/>
          <a:cs typeface="+mn-cs"/>
        </a:defRPr>
      </a:lvl6pPr>
      <a:lvl7pPr marL="5801016">
        <a:defRPr>
          <a:latin typeface="+mn-lt"/>
          <a:ea typeface="+mn-ea"/>
          <a:cs typeface="+mn-cs"/>
        </a:defRPr>
      </a:lvl7pPr>
      <a:lvl8pPr marL="6767852">
        <a:defRPr>
          <a:latin typeface="+mn-lt"/>
          <a:ea typeface="+mn-ea"/>
          <a:cs typeface="+mn-cs"/>
        </a:defRPr>
      </a:lvl8pPr>
      <a:lvl9pPr marL="773468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836">
        <a:defRPr>
          <a:latin typeface="+mn-lt"/>
          <a:ea typeface="+mn-ea"/>
          <a:cs typeface="+mn-cs"/>
        </a:defRPr>
      </a:lvl2pPr>
      <a:lvl3pPr marL="1933673">
        <a:defRPr>
          <a:latin typeface="+mn-lt"/>
          <a:ea typeface="+mn-ea"/>
          <a:cs typeface="+mn-cs"/>
        </a:defRPr>
      </a:lvl3pPr>
      <a:lvl4pPr marL="2900507">
        <a:defRPr>
          <a:latin typeface="+mn-lt"/>
          <a:ea typeface="+mn-ea"/>
          <a:cs typeface="+mn-cs"/>
        </a:defRPr>
      </a:lvl4pPr>
      <a:lvl5pPr marL="3867343">
        <a:defRPr>
          <a:latin typeface="+mn-lt"/>
          <a:ea typeface="+mn-ea"/>
          <a:cs typeface="+mn-cs"/>
        </a:defRPr>
      </a:lvl5pPr>
      <a:lvl6pPr marL="4834180">
        <a:defRPr>
          <a:latin typeface="+mn-lt"/>
          <a:ea typeface="+mn-ea"/>
          <a:cs typeface="+mn-cs"/>
        </a:defRPr>
      </a:lvl6pPr>
      <a:lvl7pPr marL="5801016">
        <a:defRPr>
          <a:latin typeface="+mn-lt"/>
          <a:ea typeface="+mn-ea"/>
          <a:cs typeface="+mn-cs"/>
        </a:defRPr>
      </a:lvl7pPr>
      <a:lvl8pPr marL="6767852">
        <a:defRPr>
          <a:latin typeface="+mn-lt"/>
          <a:ea typeface="+mn-ea"/>
          <a:cs typeface="+mn-cs"/>
        </a:defRPr>
      </a:lvl8pPr>
      <a:lvl9pPr marL="773468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FC8C7153-8A62-4A5B-80A1-3D389D4344D4}"/>
              </a:ext>
            </a:extLst>
          </p:cNvPr>
          <p:cNvSpPr txBox="1">
            <a:spLocks/>
          </p:cNvSpPr>
          <p:nvPr/>
        </p:nvSpPr>
        <p:spPr>
          <a:xfrm>
            <a:off x="510032" y="802241"/>
            <a:ext cx="10515600" cy="28276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b="0" dirty="0"/>
              <a:t>Сверка задолженности в отчетности: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что </a:t>
            </a:r>
            <a:r>
              <a:rPr lang="ru-RU" b="0" dirty="0"/>
              <a:t>сопоставить и проверить</a:t>
            </a:r>
          </a:p>
        </p:txBody>
      </p:sp>
      <p:pic>
        <p:nvPicPr>
          <p:cNvPr id="10" name="Рисунок 9" descr="Изображение выглядит как человек, рубашка, молодо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F30E9CC3-D5D0-4983-9E4A-2DB6454D0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88" y="2534920"/>
            <a:ext cx="3161792" cy="3161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7ABA0-9F3C-4736-A021-E6BF22245399}"/>
              </a:ext>
            </a:extLst>
          </p:cNvPr>
          <p:cNvSpPr txBox="1"/>
          <p:nvPr/>
        </p:nvSpPr>
        <p:spPr>
          <a:xfrm>
            <a:off x="4089400" y="41249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Лектор: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Кравченко Елена Павловна,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член методического совета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бюджетному (бухгалтерскому) учету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отчетности при Минфине УР</a:t>
            </a:r>
          </a:p>
        </p:txBody>
      </p:sp>
    </p:spTree>
    <p:extLst>
      <p:ext uri="{BB962C8B-B14F-4D97-AF65-F5344CB8AC3E}">
        <p14:creationId xmlns:p14="http://schemas.microsoft.com/office/powerpoint/2010/main" val="190603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472" y="241300"/>
            <a:ext cx="8867328" cy="648072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 smtClean="0">
                <a:cs typeface="Times New Roman" panose="02020603050405020304" pitchFamily="18" charset="0"/>
              </a:rPr>
              <a:t>Сомнительная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0735" y="1104900"/>
            <a:ext cx="11442701" cy="4455242"/>
          </a:xfrm>
          <a:solidFill>
            <a:schemeClr val="bg1">
              <a:alpha val="79000"/>
            </a:schemeClr>
          </a:solidFill>
          <a:ln cap="rnd" cmpd="dbl">
            <a:noFill/>
            <a:round/>
          </a:ln>
        </p:spPr>
        <p:txBody>
          <a:bodyPr wrap="square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&lt;…&gt; </a:t>
            </a:r>
            <a:r>
              <a:rPr lang="ru-RU" sz="1800" dirty="0"/>
              <a:t>в случае, когда у администратора доходов бюджета (субъекта учета) </a:t>
            </a:r>
            <a:r>
              <a:rPr lang="ru-RU" sz="1800" dirty="0">
                <a:solidFill>
                  <a:srgbClr val="C00000"/>
                </a:solidFill>
              </a:rPr>
              <a:t>отсутствует уверенность по поступлению в обозримом будущем </a:t>
            </a:r>
            <a:r>
              <a:rPr lang="ru-RU" sz="1800" dirty="0"/>
              <a:t>(не менее трех лет начиная с года, в котором составляется бухгалтерская (финансовая) отчетность) денежных средств или их эквивалентов в погашение (исполнение) дебиторской задолженности, в отношении такой задолженности не соблюдаются требования о соответствии задолженности критериям признания актива и, соответственно, такая задолженность не учитывается на балансовых счетах в составе финансовых активов - </a:t>
            </a:r>
            <a:r>
              <a:rPr lang="ru-RU" sz="1800" dirty="0">
                <a:solidFill>
                  <a:srgbClr val="C00000"/>
                </a:solidFill>
              </a:rPr>
              <a:t>признается сомнительной</a:t>
            </a:r>
            <a:r>
              <a:rPr lang="ru-RU" sz="1800" dirty="0"/>
              <a:t>.</a:t>
            </a:r>
            <a:endParaRPr lang="en-US" sz="18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Письмо Минфина России </a:t>
            </a:r>
            <a:r>
              <a:rPr lang="ru-RU" sz="1800" dirty="0">
                <a:solidFill>
                  <a:srgbClr val="C00000"/>
                </a:solidFill>
              </a:rPr>
              <a:t>от 25.10.2019 N 02-07-10/82363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1800" dirty="0"/>
              <a:t>&lt;…&gt; </a:t>
            </a:r>
            <a:r>
              <a:rPr lang="ru-RU" sz="1800" dirty="0"/>
              <a:t>прекращение признания (выбытия) с балансового учета сомнительной задолженности по доходам осуществляется на основании решения комиссии субъекта учета по поступлению и выбытию активов </a:t>
            </a:r>
            <a:r>
              <a:rPr lang="ru-RU" sz="1800" dirty="0">
                <a:solidFill>
                  <a:srgbClr val="C00000"/>
                </a:solidFill>
              </a:rPr>
              <a:t>при наличии документов, подтверждающих неопределенность </a:t>
            </a:r>
            <a:r>
              <a:rPr lang="ru-RU" sz="1800" dirty="0"/>
              <a:t>относительно получения экономических выгод (денежных средств) или полезного потенциала.</a:t>
            </a:r>
            <a:endParaRPr lang="en-US" sz="18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Письмо Минфина России от </a:t>
            </a:r>
            <a:r>
              <a:rPr lang="ru-RU" sz="1800" dirty="0">
                <a:solidFill>
                  <a:srgbClr val="C00000"/>
                </a:solidFill>
              </a:rPr>
              <a:t>05.12.2022 N 02-07-10/118880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472" y="241300"/>
            <a:ext cx="8867328" cy="648072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 smtClean="0">
                <a:cs typeface="Times New Roman" panose="02020603050405020304" pitchFamily="18" charset="0"/>
              </a:rPr>
              <a:t>Сомнительная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0735" y="889372"/>
            <a:ext cx="11442701" cy="4670770"/>
          </a:xfrm>
          <a:solidFill>
            <a:schemeClr val="bg1">
              <a:alpha val="79000"/>
            </a:schemeClr>
          </a:solidFill>
          <a:ln cap="rnd" cmpd="dbl">
            <a:noFill/>
            <a:round/>
          </a:ln>
        </p:spPr>
        <p:txBody>
          <a:bodyPr wrap="square">
            <a:noAutofit/>
          </a:bodyPr>
          <a:lstStyle/>
          <a:p>
            <a:pPr marL="0" lv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/>
              <a:t>Учетная политика для целей бухгалтерского учета. </a:t>
            </a:r>
            <a:br>
              <a:rPr lang="ru-RU" sz="1800" dirty="0"/>
            </a:br>
            <a:r>
              <a:rPr lang="ru-RU" sz="1800" dirty="0"/>
              <a:t>Классификация задолженностей (фрагмент)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1. При квалификации задолженности </a:t>
            </a:r>
            <a:r>
              <a:rPr lang="ru-RU" sz="1800" dirty="0">
                <a:solidFill>
                  <a:srgbClr val="C00000"/>
                </a:solidFill>
              </a:rPr>
              <a:t>в качестве сомнительной </a:t>
            </a:r>
            <a:r>
              <a:rPr lang="ru-RU" sz="1800" dirty="0"/>
              <a:t>учитываются следующие обстоятельства: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нарушение должником сроков исполнения обязательства;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невозможность удержания имущества должника;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отсутствие обеспечения долга залогом, задатком, поручительством, банковской гарантией и т.п.;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значительные финансовые затруднения должника, ставшие известными из СМИ или других источников;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возбуждение процедуры банкротства в отношении должника.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Обязательства должников, просрочка исполнения которых не превышает 45 дней, сомнительными не признаются.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Задолженности заказчиков, выявленные по договорам оказания услуг (выполнения работ) по которым срок действия договора еще не истек, сомнительными не признаются.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2. С целью квалификации задолженности сомнительной каждый долг индивидуально оценивается на предмет наличия обстоятельств, приведенных в п. 1 настоящей Учетной политики.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825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572" y="317500"/>
            <a:ext cx="8867328" cy="558800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 smtClean="0">
                <a:cs typeface="Times New Roman" panose="02020603050405020304" pitchFamily="18" charset="0"/>
              </a:rPr>
              <a:t>Безнадежная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9432" y="1003300"/>
            <a:ext cx="11490468" cy="4619578"/>
          </a:xfrm>
          <a:solidFill>
            <a:schemeClr val="bg1">
              <a:alpha val="81000"/>
            </a:schemeClr>
          </a:solidFill>
          <a:ln cap="rnd" cmpd="dbl">
            <a:noFill/>
            <a:round/>
          </a:ln>
        </p:spPr>
        <p:txBody>
          <a:bodyPr wrap="square"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В случае если в отношении задолженности по доходам принято решение о признании ее </a:t>
            </a:r>
            <a:r>
              <a:rPr lang="ru-RU" sz="2000" dirty="0">
                <a:solidFill>
                  <a:srgbClr val="C00000"/>
                </a:solidFill>
              </a:rPr>
              <a:t>безнадежной к взысканию</a:t>
            </a:r>
            <a:r>
              <a:rPr lang="ru-RU" sz="2000" dirty="0"/>
              <a:t>, такая задолженность списывается с балансового (</a:t>
            </a:r>
            <a:r>
              <a:rPr lang="ru-RU" sz="2000" dirty="0"/>
              <a:t>забалансового</a:t>
            </a:r>
            <a:r>
              <a:rPr lang="ru-RU" sz="2000" dirty="0"/>
              <a:t>) учета субъекта учета с одновременным уменьшением доходов текущего отчетного периода (</a:t>
            </a:r>
            <a:r>
              <a:rPr lang="ru-RU" sz="2000" dirty="0">
                <a:solidFill>
                  <a:srgbClr val="C00000"/>
                </a:solidFill>
              </a:rPr>
              <a:t>уменьшением резерва </a:t>
            </a:r>
            <a:r>
              <a:rPr lang="ru-RU" sz="2000" dirty="0"/>
              <a:t>по сомнительным долгам).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Прекращение признания (выбытия) с балансового (</a:t>
            </a:r>
            <a:r>
              <a:rPr lang="ru-RU" sz="2000" dirty="0"/>
              <a:t>забалансового</a:t>
            </a:r>
            <a:r>
              <a:rPr lang="ru-RU" sz="2000" dirty="0"/>
              <a:t>) учета безнадежной к взысканию задолженности по доходам осуществляется </a:t>
            </a:r>
            <a:r>
              <a:rPr lang="ru-RU" sz="2000" dirty="0">
                <a:solidFill>
                  <a:srgbClr val="C00000"/>
                </a:solidFill>
              </a:rPr>
              <a:t>на основании решения комиссии </a:t>
            </a:r>
            <a:r>
              <a:rPr lang="ru-RU" sz="2000" dirty="0"/>
              <a:t>субъекта учета по поступлению и выбытию активов </a:t>
            </a:r>
            <a:r>
              <a:rPr lang="ru-RU" sz="2000" dirty="0">
                <a:solidFill>
                  <a:srgbClr val="C00000"/>
                </a:solidFill>
              </a:rPr>
              <a:t>при наличии документов, подтверждающих</a:t>
            </a:r>
            <a:r>
              <a:rPr lang="ru-RU" sz="2000" dirty="0"/>
              <a:t> прекращение обязательств по оплате задолженности, права на взыскание задолженности и (или) неопределенность относительно получения экономических выгод или полезного потенциала.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П. 11 ФСБУ «Доходы»</a:t>
            </a:r>
          </a:p>
        </p:txBody>
      </p:sp>
    </p:spTree>
    <p:extLst>
      <p:ext uri="{BB962C8B-B14F-4D97-AF65-F5344CB8AC3E}">
        <p14:creationId xmlns:p14="http://schemas.microsoft.com/office/powerpoint/2010/main" val="8853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572" y="317500"/>
            <a:ext cx="8867328" cy="558800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 smtClean="0">
                <a:cs typeface="Times New Roman" panose="02020603050405020304" pitchFamily="18" charset="0"/>
              </a:rPr>
              <a:t>Безнадежная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9432" y="1003300"/>
            <a:ext cx="11490468" cy="4619578"/>
          </a:xfrm>
          <a:solidFill>
            <a:schemeClr val="bg1">
              <a:alpha val="81000"/>
            </a:schemeClr>
          </a:solidFill>
          <a:ln cap="rnd" cmpd="dbl">
            <a:noFill/>
            <a:round/>
          </a:ln>
        </p:spPr>
        <p:txBody>
          <a:bodyPr wrap="square"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В соответствии с положениями статей 47.2 и 160.1 БК РФ списание (восстановление) в бюджетном (бухгалтерском) учете задолженности по платежам в бюджет осуществляется администратором доходов бюджета на основании решения о признании безнадежной к взысканию задолженности по платежам в бюджет.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400" dirty="0"/>
              <a:t>Пунктами 1 и 2 статьи 47.2 БК РФ </a:t>
            </a:r>
            <a:r>
              <a:rPr lang="ru-RU" sz="2400" dirty="0">
                <a:solidFill>
                  <a:srgbClr val="C00000"/>
                </a:solidFill>
              </a:rPr>
              <a:t>определен закрытый перечень </a:t>
            </a:r>
            <a:r>
              <a:rPr lang="ru-RU" sz="2400" dirty="0"/>
              <a:t>случаев, при которых платежи в бюджет, не уплаченные в установленный срок, </a:t>
            </a:r>
            <a:r>
              <a:rPr lang="ru-RU" sz="2400" dirty="0">
                <a:solidFill>
                  <a:srgbClr val="C00000"/>
                </a:solidFill>
              </a:rPr>
              <a:t>признаются безнадежными </a:t>
            </a:r>
            <a:r>
              <a:rPr lang="ru-RU" sz="2400" dirty="0"/>
              <a:t>к взысканию.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2400" dirty="0"/>
              <a:t>Письмо Минфина России </a:t>
            </a:r>
            <a:r>
              <a:rPr lang="ru-RU" sz="2400" dirty="0">
                <a:solidFill>
                  <a:srgbClr val="C00000"/>
                </a:solidFill>
              </a:rPr>
              <a:t>от 25.10.2019 N 02-07-10/82363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832" y="327547"/>
            <a:ext cx="8867328" cy="491319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/>
              <a:t>Подтверждение задолженности: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7267" y="1088571"/>
            <a:ext cx="11449934" cy="4534307"/>
          </a:xfrm>
          <a:solidFill>
            <a:schemeClr val="bg1">
              <a:alpha val="77000"/>
            </a:schemeClr>
          </a:solidFill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ru-RU" sz="2000" dirty="0"/>
              <a:t>Форма 0504089 с. 2</a:t>
            </a:r>
          </a:p>
          <a:p>
            <a:pPr marL="0" indent="0" algn="ctr">
              <a:buNone/>
            </a:pPr>
            <a:r>
              <a:rPr lang="ru-RU" sz="2000" dirty="0"/>
              <a:t>По данным бухгалтерского учета установлено следующее:</a:t>
            </a:r>
          </a:p>
          <a:p>
            <a:pPr marL="0" indent="0" algn="ctr">
              <a:buNone/>
            </a:pPr>
            <a:r>
              <a:rPr lang="ru-RU" sz="2000" dirty="0" smtClean="0"/>
              <a:t>1. Дебиторская задолженность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43454"/>
              </p:ext>
            </p:extLst>
          </p:nvPr>
        </p:nvGraphicFramePr>
        <p:xfrm>
          <a:off x="462288" y="2530220"/>
          <a:ext cx="11399892" cy="309265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11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0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9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3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дебитора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Номер счета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Сумма задолженности по балансу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том числе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подтвержденная дебиторами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подтвержденная дебиторами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 истекшим сроком исковой давности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4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4145488" y="5538578"/>
            <a:ext cx="5442930" cy="1184166"/>
          </a:xfrm>
          <a:prstGeom prst="wedgeRoundRectCallout">
            <a:avLst>
              <a:gd name="adj1" fmla="val 59503"/>
              <a:gd name="adj2" fmla="val -95225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Реклассификация задолженности как </a:t>
            </a:r>
            <a:r>
              <a:rPr lang="ru-RU" sz="2400" u="sng" dirty="0" smtClean="0"/>
              <a:t>нереальной ко взысканию</a:t>
            </a: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val="30764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572" y="317500"/>
            <a:ext cx="8867328" cy="558800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>
                <a:cs typeface="Arial" panose="020B0604020202020204" pitchFamily="34" charset="0"/>
              </a:rPr>
              <a:t>Анализ состояния дебиторских задолженностей: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9432" y="1003300"/>
            <a:ext cx="11490468" cy="4619578"/>
          </a:xfrm>
          <a:solidFill>
            <a:schemeClr val="bg1">
              <a:alpha val="81000"/>
            </a:schemeClr>
          </a:solidFill>
          <a:ln cap="rnd" cmpd="dbl">
            <a:noFill/>
            <a:round/>
          </a:ln>
        </p:spPr>
        <p:txBody>
          <a:bodyPr wrap="square"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Счет 04 </a:t>
            </a:r>
            <a:r>
              <a:rPr lang="ru-RU" sz="1800" dirty="0"/>
              <a:t>предназначен для учета сомнительной задолженности неплатежеспособных </a:t>
            </a:r>
            <a:r>
              <a:rPr lang="ru-RU" sz="1800" dirty="0">
                <a:solidFill>
                  <a:srgbClr val="C00000"/>
                </a:solidFill>
              </a:rPr>
              <a:t>дебиторов с момента принятия комиссией </a:t>
            </a:r>
            <a:r>
              <a:rPr lang="en-US" sz="1800" dirty="0"/>
              <a:t>&lt;…&gt; </a:t>
            </a:r>
            <a:r>
              <a:rPr lang="ru-RU" sz="1800" dirty="0"/>
              <a:t>решения о выбытии такой задолженности с балансового учета учреждения, в том числе </a:t>
            </a:r>
            <a:r>
              <a:rPr lang="ru-RU" sz="1800" dirty="0">
                <a:solidFill>
                  <a:srgbClr val="C00000"/>
                </a:solidFill>
              </a:rPr>
              <a:t>при условии несоответствия задолженности критериям признания ее активом</a:t>
            </a:r>
            <a:r>
              <a:rPr lang="ru-RU" sz="1800" dirty="0"/>
              <a:t>. Учет указанной задолженности осуществляется </a:t>
            </a:r>
            <a:r>
              <a:rPr lang="ru-RU" sz="1800" dirty="0">
                <a:solidFill>
                  <a:srgbClr val="C00000"/>
                </a:solidFill>
              </a:rPr>
              <a:t>в течение срока возможного возобновления </a:t>
            </a:r>
            <a:r>
              <a:rPr lang="en-US" sz="1800" dirty="0">
                <a:solidFill>
                  <a:srgbClr val="C00000"/>
                </a:solidFill>
              </a:rPr>
              <a:t>&lt;…&gt; </a:t>
            </a:r>
            <a:r>
              <a:rPr lang="ru-RU" sz="1800" dirty="0">
                <a:solidFill>
                  <a:srgbClr val="C00000"/>
                </a:solidFill>
              </a:rPr>
              <a:t>процедуры взыскания </a:t>
            </a:r>
            <a:r>
              <a:rPr lang="ru-RU" sz="1800" dirty="0"/>
              <a:t>задолженности, в том числе в случае изменения имущественного положения должников, либо до поступления в указанный срок в погашение сомнительной задолженности денежных средств, до исполнения (прекращения) задолженности иным</a:t>
            </a:r>
            <a:r>
              <a:rPr lang="en-US" sz="1800" dirty="0"/>
              <a:t> &lt;…&gt;</a:t>
            </a:r>
            <a:r>
              <a:rPr lang="ru-RU" sz="1800" dirty="0"/>
              <a:t> способом.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Списание сомнительной задолженности с </a:t>
            </a:r>
            <a:r>
              <a:rPr lang="ru-RU" sz="1800" dirty="0"/>
              <a:t>забалансового</a:t>
            </a:r>
            <a:r>
              <a:rPr lang="ru-RU" sz="1800" dirty="0"/>
              <a:t> учета осуществляется </a:t>
            </a:r>
            <a:r>
              <a:rPr lang="ru-RU" sz="1800" dirty="0">
                <a:solidFill>
                  <a:srgbClr val="C00000"/>
                </a:solidFill>
              </a:rPr>
              <a:t>на основании решения комиссии учреждения по поступлению и выбытию активов о признании задолженности безнадежной к взысканию при наличии документов</a:t>
            </a:r>
            <a:r>
              <a:rPr lang="ru-RU" sz="1800" dirty="0"/>
              <a:t>, подтверждающих неопределенность относительно получения экономических выгод или полезного потенциала, </a:t>
            </a:r>
            <a:r>
              <a:rPr lang="en-US" sz="1800" dirty="0"/>
              <a:t>&lt;…&gt;</a:t>
            </a:r>
            <a:r>
              <a:rPr lang="ru-RU" sz="1800" dirty="0"/>
              <a:t> в том числе по завершении срока возможного возобновления процедуры взыскания задолженности </a:t>
            </a:r>
            <a:r>
              <a:rPr lang="en-US" sz="1800" dirty="0"/>
              <a:t>&lt;…&gt;</a:t>
            </a:r>
            <a:r>
              <a:rPr lang="ru-RU" sz="1800" dirty="0"/>
              <a:t>.</a:t>
            </a:r>
          </a:p>
          <a:p>
            <a:pPr marL="0" indent="0" algn="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dirty="0"/>
              <a:t>П. </a:t>
            </a:r>
            <a:r>
              <a:rPr lang="en-US" sz="1800" dirty="0"/>
              <a:t>339</a:t>
            </a:r>
            <a:r>
              <a:rPr lang="ru-RU" sz="1800" dirty="0"/>
              <a:t> Инструкции 157н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801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572" y="317500"/>
            <a:ext cx="8867328" cy="558800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/>
              <a:t>Нереальная ко взысканию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9432" y="1003300"/>
            <a:ext cx="11490468" cy="4619578"/>
          </a:xfrm>
          <a:solidFill>
            <a:schemeClr val="bg1">
              <a:alpha val="81000"/>
            </a:schemeClr>
          </a:solidFill>
          <a:ln cap="rnd" cmpd="dbl">
            <a:noFill/>
            <a:round/>
          </a:ln>
        </p:spPr>
        <p:txBody>
          <a:bodyPr wrap="square" anchor="ctr">
            <a:noAutofit/>
          </a:bodyPr>
          <a:lstStyle/>
          <a:p>
            <a:pPr marL="0" lv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Учетная политика для целей бухгалтерского учета. </a:t>
            </a:r>
            <a:br>
              <a:rPr lang="ru-RU" sz="2000" dirty="0"/>
            </a:br>
            <a:r>
              <a:rPr lang="ru-RU" sz="2000" dirty="0"/>
              <a:t>Классификация задолженностей (фрагмент)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1. При квалификации задолженности </a:t>
            </a:r>
            <a:r>
              <a:rPr lang="ru-RU" sz="1800" dirty="0">
                <a:solidFill>
                  <a:srgbClr val="C00000"/>
                </a:solidFill>
              </a:rPr>
              <a:t>в качестве нереальной ко взысканию</a:t>
            </a:r>
            <a:r>
              <a:rPr lang="ru-RU" sz="1800" dirty="0"/>
              <a:t> учитываются следующие обстоятельства:</a:t>
            </a:r>
          </a:p>
          <a:p>
            <a:pPr marL="742950" lvl="1" indent="-2857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800" dirty="0"/>
              <a:t>истечение срока исковой давности (ст. 196 ГК РФ);</a:t>
            </a:r>
          </a:p>
          <a:p>
            <a:pPr marL="742950" lvl="1" indent="-2857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800" dirty="0"/>
              <a:t>прекращение обязательства в связи с невозможностью его исполнения (ст. 416 ГК РФ);</a:t>
            </a:r>
          </a:p>
          <a:p>
            <a:pPr marL="742950" lvl="1" indent="-2857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800" dirty="0"/>
              <a:t>прекращение обязательства на основании акта государственного органа (ст. 417 ГК РФ);</a:t>
            </a:r>
          </a:p>
          <a:p>
            <a:pPr marL="742950" lvl="1" indent="-2857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800" dirty="0"/>
              <a:t>…..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2. С целью квалификации задолженности нереальной ко взысканию каждый долг индивидуально оценивается на предмет наличия обстоятельств, приведенных в п. 1 настоящей Учетной политики.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3. Задолженность признается нереальной ко взысканию на основании Решения комиссии по поступлению и выбытию активов (вариант – инвентаризационной комиссии), оформленному согласно Приложению </a:t>
            </a:r>
            <a:r>
              <a:rPr lang="en-US" sz="1800" dirty="0"/>
              <a:t>N </a:t>
            </a:r>
            <a:r>
              <a:rPr lang="ru-RU" sz="1800" dirty="0"/>
              <a:t>____ настоящей учетной политики.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9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872" y="268514"/>
            <a:ext cx="8867328" cy="613611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/>
              <a:t>Нереальная ко взысканию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400" y="1306286"/>
            <a:ext cx="11480800" cy="4310743"/>
          </a:xfrm>
          <a:solidFill>
            <a:schemeClr val="bg1">
              <a:alpha val="81000"/>
            </a:schemeClr>
          </a:solidFill>
        </p:spPr>
        <p:txBody>
          <a:bodyPr anchor="ctr">
            <a:noAutofit/>
          </a:bodyPr>
          <a:lstStyle/>
          <a:p>
            <a:pPr marL="0" lv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5368907"/>
              </p:ext>
            </p:extLst>
          </p:nvPr>
        </p:nvGraphicFramePr>
        <p:xfrm>
          <a:off x="508000" y="1306286"/>
          <a:ext cx="11277600" cy="272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2884458" y="4294120"/>
            <a:ext cx="7160654" cy="1409292"/>
          </a:xfrm>
          <a:prstGeom prst="wedgeRoundRectCallout">
            <a:avLst>
              <a:gd name="adj1" fmla="val 43490"/>
              <a:gd name="adj2" fmla="val -93165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/>
              <a:t>О </a:t>
            </a:r>
            <a:r>
              <a:rPr lang="ru-RU" sz="2000" dirty="0"/>
              <a:t>списании учреждением сомнительной дебиторской задолженности по доходам с забалансового учета. </a:t>
            </a:r>
            <a:endParaRPr lang="ru-RU" sz="2000" dirty="0" smtClean="0"/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/>
              <a:t>Письмо </a:t>
            </a:r>
            <a:r>
              <a:rPr lang="ru-RU" sz="2000" dirty="0"/>
              <a:t>Минфина России </a:t>
            </a:r>
            <a:r>
              <a:rPr lang="ru-RU" sz="2000" u="sng" dirty="0"/>
              <a:t>от 18.09.2023 N </a:t>
            </a:r>
            <a:r>
              <a:rPr lang="ru-RU" sz="2000" u="sng" dirty="0" smtClean="0"/>
              <a:t>02-07-10/88931</a:t>
            </a:r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2585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79" y="805218"/>
            <a:ext cx="5700232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2857" y="865236"/>
            <a:ext cx="11495314" cy="4751793"/>
          </a:xfrm>
          <a:prstGeom prst="rect">
            <a:avLst/>
          </a:prstGeom>
          <a:solidFill>
            <a:schemeClr val="bg1">
              <a:alpha val="77000"/>
            </a:schemeClr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09171" y="303650"/>
            <a:ext cx="11049000" cy="561586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>
                <a:cs typeface="Arial" panose="020B0604020202020204" pitchFamily="34" charset="0"/>
              </a:rPr>
              <a:t>Анализ состояния дебиторских задолженностей: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69672867"/>
              </p:ext>
            </p:extLst>
          </p:nvPr>
        </p:nvGraphicFramePr>
        <p:xfrm>
          <a:off x="1366838" y="1074057"/>
          <a:ext cx="9660328" cy="454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8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635" y="254833"/>
            <a:ext cx="10346575" cy="613611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cs typeface="Arial" panose="020B0604020202020204" pitchFamily="34" charset="0"/>
              </a:rPr>
              <a:t>Дата сверки: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7703" y="988142"/>
            <a:ext cx="11444507" cy="4630994"/>
          </a:xfrm>
          <a:solidFill>
            <a:schemeClr val="bg1">
              <a:alpha val="77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000" dirty="0" smtClean="0"/>
              <a:t>В </a:t>
            </a:r>
            <a:r>
              <a:rPr lang="ru-RU" sz="2000" dirty="0"/>
              <a:t>целях составления годовой бухгалтерской (финансовой) отчетности </a:t>
            </a:r>
            <a:r>
              <a:rPr lang="ru-RU" sz="2000" dirty="0">
                <a:solidFill>
                  <a:srgbClr val="C00000"/>
                </a:solidFill>
              </a:rPr>
              <a:t>обязательной инвентаризации </a:t>
            </a:r>
            <a:r>
              <a:rPr lang="ru-RU" sz="2000" dirty="0"/>
              <a:t>подлежат следующие объекты бухгалтерского учета: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активы и обязательства, некорректное раскрытие информации о которых существенным образом может повлиять на достоверность отчетности. </a:t>
            </a:r>
            <a:r>
              <a:rPr lang="ru-RU" sz="2000" dirty="0">
                <a:solidFill>
                  <a:srgbClr val="C00000"/>
                </a:solidFill>
              </a:rPr>
              <a:t>В частности, к таким объектам инвентаризации относятся</a:t>
            </a:r>
            <a:r>
              <a:rPr lang="ru-RU" sz="2000" dirty="0"/>
              <a:t>: </a:t>
            </a:r>
            <a:r>
              <a:rPr lang="ru-RU" sz="2000" dirty="0">
                <a:solidFill>
                  <a:srgbClr val="C00000"/>
                </a:solidFill>
              </a:rPr>
              <a:t>просроченная дебиторская (кредиторская) задолженность, дебиторская (кредиторская) задолженность</a:t>
            </a:r>
            <a:r>
              <a:rPr lang="ru-RU" sz="2000" dirty="0"/>
              <a:t>, капитальные вложения, готовая продукция, по которым в течение финансового года не отражались операции по их увеличению (уменьшению). Проведение инвентаризации таких объектов учета осуществляется перед составлением годовой бухгалтерской (финансовой) отчетности, </a:t>
            </a:r>
            <a:r>
              <a:rPr lang="ru-RU" sz="2000" dirty="0">
                <a:solidFill>
                  <a:srgbClr val="C00000"/>
                </a:solidFill>
              </a:rPr>
              <a:t>но не ранее 1 октября отчетного года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000" dirty="0" smtClean="0"/>
              <a:t>(п</a:t>
            </a:r>
            <a:r>
              <a:rPr lang="ru-RU" sz="2000" dirty="0"/>
              <a:t>. </a:t>
            </a:r>
            <a:r>
              <a:rPr lang="ru-RU" sz="2000" dirty="0" smtClean="0"/>
              <a:t>32 </a:t>
            </a:r>
            <a:r>
              <a:rPr lang="ru-RU" sz="2000" dirty="0"/>
              <a:t>приказа Минфина России от 13.09.2023 N </a:t>
            </a:r>
            <a:r>
              <a:rPr lang="ru-RU" sz="2000" dirty="0" smtClean="0"/>
              <a:t>144н)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48343"/>
            <a:ext cx="11424592" cy="561586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cs typeface="Arial" panose="020B0604020202020204" pitchFamily="34" charset="0"/>
              </a:rPr>
              <a:t>Задолженность в балансовом учете: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429" y="1059543"/>
            <a:ext cx="11437257" cy="4557486"/>
          </a:xfrm>
          <a:solidFill>
            <a:schemeClr val="bg1">
              <a:alpha val="77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В рамках проведения инвентаризации в целях составления годовой бюджетной отчетности за </a:t>
            </a:r>
            <a:r>
              <a:rPr lang="ru-RU" sz="2400" dirty="0" smtClean="0"/>
              <a:t>2022 </a:t>
            </a:r>
            <a:r>
              <a:rPr lang="ru-RU" sz="2400" dirty="0"/>
              <a:t>год необходимо, в том числе, </a:t>
            </a:r>
            <a:r>
              <a:rPr lang="ru-RU" sz="2400" dirty="0">
                <a:solidFill>
                  <a:srgbClr val="C00000"/>
                </a:solidFill>
              </a:rPr>
              <a:t>обеспечить синхронизацию </a:t>
            </a:r>
            <a:r>
              <a:rPr lang="ru-RU" sz="2400" dirty="0"/>
              <a:t>показателей бюджетного учета с данными государственных реестров и (или) информационных систем (например, </a:t>
            </a:r>
            <a:r>
              <a:rPr lang="ru-RU" sz="2400" dirty="0">
                <a:solidFill>
                  <a:srgbClr val="C00000"/>
                </a:solidFill>
              </a:rPr>
              <a:t>Единый государственный реестр юридических лиц, Единый государственный реестр индивидуальных предпринимателей</a:t>
            </a:r>
            <a:r>
              <a:rPr lang="ru-RU" sz="2400" dirty="0"/>
              <a:t>, Единый государственный реестр недвижимости, реестр федерального имущества, Государственная автоматизированная система "Управление", Государственная автоматизированная система "Правосудие"), а также с данными реестров акционеров обществ.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Письмо по годовой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27125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635" y="254833"/>
            <a:ext cx="10346575" cy="613611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cs typeface="Arial" panose="020B0604020202020204" pitchFamily="34" charset="0"/>
              </a:rPr>
              <a:t>Просроченная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7703" y="988142"/>
            <a:ext cx="11444507" cy="4630994"/>
          </a:xfrm>
          <a:solidFill>
            <a:schemeClr val="bg1">
              <a:alpha val="77000"/>
            </a:schemeClr>
          </a:solidFill>
        </p:spPr>
        <p:txBody>
          <a:bodyPr anchor="ctr">
            <a:noAutofit/>
          </a:bodyPr>
          <a:lstStyle/>
          <a:p>
            <a:pPr marL="914400" lvl="1" indent="-457200">
              <a:lnSpc>
                <a:spcPct val="120000"/>
              </a:lnSpc>
              <a:spcBef>
                <a:spcPts val="1200"/>
              </a:spcBef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Установлен </a:t>
            </a:r>
            <a:r>
              <a:rPr lang="ru-RU" sz="2800" dirty="0" smtClean="0">
                <a:solidFill>
                  <a:srgbClr val="C00000"/>
                </a:solidFill>
              </a:rPr>
              <a:t>срок </a:t>
            </a:r>
            <a:r>
              <a:rPr lang="ru-RU" sz="2800" dirty="0" smtClean="0"/>
              <a:t>погашения задолженности;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AutoNum type="arabicParenR"/>
            </a:pPr>
            <a:r>
              <a:rPr lang="ru-RU" sz="2800" dirty="0" smtClean="0"/>
              <a:t>Срок </a:t>
            </a:r>
            <a:r>
              <a:rPr lang="ru-RU" sz="2800" dirty="0" smtClean="0">
                <a:solidFill>
                  <a:srgbClr val="C00000"/>
                </a:solidFill>
              </a:rPr>
              <a:t>пропущен.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37372" y="3945777"/>
            <a:ext cx="6099885" cy="1409292"/>
          </a:xfrm>
          <a:prstGeom prst="wedgeRoundRectCallout">
            <a:avLst>
              <a:gd name="adj1" fmla="val -49784"/>
              <a:gd name="adj2" fmla="val -93165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2800" dirty="0" smtClean="0"/>
              <a:t>Аналитика счетов учета расчетов – предельная дата исполнения!</a:t>
            </a: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15097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635" y="254833"/>
            <a:ext cx="10346575" cy="613611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cs typeface="Arial" panose="020B0604020202020204" pitchFamily="34" charset="0"/>
              </a:rPr>
              <a:t>Просроченная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7703" y="988142"/>
            <a:ext cx="11444507" cy="4630994"/>
          </a:xfrm>
          <a:solidFill>
            <a:schemeClr val="bg1">
              <a:alpha val="77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/>
              <a:t>В целях составления годовой бухгалтерской (финансовой) отчетности </a:t>
            </a:r>
            <a:r>
              <a:rPr lang="ru-RU" sz="2400" dirty="0">
                <a:solidFill>
                  <a:srgbClr val="C00000"/>
                </a:solidFill>
              </a:rPr>
              <a:t>обязательной инвентаризации </a:t>
            </a:r>
            <a:r>
              <a:rPr lang="ru-RU" sz="2400" dirty="0"/>
              <a:t>подлежат следующие объекты бухгалтерского учета: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В </a:t>
            </a:r>
            <a:r>
              <a:rPr lang="ru-RU" dirty="0"/>
              <a:t>случае возникновения на отчетную дату </a:t>
            </a:r>
            <a:r>
              <a:rPr lang="ru-RU" dirty="0">
                <a:solidFill>
                  <a:srgbClr val="C00000"/>
                </a:solidFill>
              </a:rPr>
              <a:t>просроченной</a:t>
            </a:r>
            <a:r>
              <a:rPr lang="ru-RU" dirty="0"/>
              <a:t> дебиторской (кредиторской) задолженности, информация о которой подлежит раскрытию в бухгалтерской (финансовой) отчетности, </a:t>
            </a:r>
            <a:r>
              <a:rPr lang="ru-RU" dirty="0">
                <a:solidFill>
                  <a:srgbClr val="C00000"/>
                </a:solidFill>
              </a:rPr>
              <a:t>инвентаризация такой задолженности проводится на отчетную дату</a:t>
            </a:r>
            <a:r>
              <a:rPr lang="ru-RU" dirty="0" smtClean="0"/>
              <a:t>;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/>
              <a:t>(п. 32 приказа Минфина России от 13.09.2023 N 144н</a:t>
            </a:r>
            <a:r>
              <a:rPr lang="ru-RU" sz="2400" dirty="0" smtClean="0"/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635" y="254833"/>
            <a:ext cx="10346575" cy="613611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cs typeface="Arial" panose="020B0604020202020204" pitchFamily="34" charset="0"/>
              </a:rPr>
              <a:t>Инвентаризационная опись по Приказу 61н: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7703" y="988142"/>
            <a:ext cx="11444507" cy="4630994"/>
          </a:xfrm>
          <a:solidFill>
            <a:schemeClr val="bg1">
              <a:alpha val="77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/>
              <a:t>Инвентаризационная опись расчетов с поставщиками и прочими дебиторами и </a:t>
            </a:r>
            <a:r>
              <a:rPr lang="ru-RU" dirty="0" smtClean="0"/>
              <a:t>кредиторами </a:t>
            </a:r>
            <a:r>
              <a:rPr lang="ru-RU" dirty="0" smtClean="0">
                <a:solidFill>
                  <a:srgbClr val="C00000"/>
                </a:solidFill>
              </a:rPr>
              <a:t>ф. 0510469 – с 2025 года</a:t>
            </a:r>
            <a:r>
              <a:rPr lang="ru-RU" dirty="0" smtClean="0"/>
              <a:t>: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AutoNum type="arabicParenR"/>
            </a:pPr>
            <a:r>
              <a:rPr lang="ru-RU" dirty="0" smtClean="0"/>
              <a:t>Содержит графу – </a:t>
            </a:r>
            <a:r>
              <a:rPr lang="ru-RU" dirty="0" smtClean="0">
                <a:solidFill>
                  <a:srgbClr val="C00000"/>
                </a:solidFill>
              </a:rPr>
              <a:t>статус</a:t>
            </a:r>
            <a:r>
              <a:rPr lang="ru-RU" dirty="0" smtClean="0"/>
              <a:t> задолженности;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AutoNum type="arabicParenR"/>
            </a:pPr>
            <a:r>
              <a:rPr lang="ru-RU" dirty="0" smtClean="0"/>
              <a:t>Требует указания реквизитов акта сверки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7BF11605-C856-482C-B555-4E751516B8BD}"/>
              </a:ext>
            </a:extLst>
          </p:cNvPr>
          <p:cNvSpPr txBox="1">
            <a:spLocks/>
          </p:cNvSpPr>
          <p:nvPr/>
        </p:nvSpPr>
        <p:spPr>
          <a:xfrm>
            <a:off x="993087" y="2136234"/>
            <a:ext cx="10143486" cy="8182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Спасибо за внимание!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5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1932384"/>
            <a:fld id="{B6F15528-21DE-4FAA-801E-634DDDAF4B2B}" type="slidenum">
              <a:rPr lang="ru-RU">
                <a:solidFill>
                  <a:srgbClr val="526DB0">
                    <a:lumMod val="50000"/>
                  </a:srgbClr>
                </a:solidFill>
                <a:latin typeface="Arial" panose="020B0604020202020204"/>
              </a:rPr>
              <a:pPr defTabSz="1932384"/>
              <a:t>3</a:t>
            </a:fld>
            <a:endParaRPr lang="ru-RU" dirty="0">
              <a:solidFill>
                <a:srgbClr val="526DB0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150336"/>
            <a:ext cx="7892131" cy="738664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 Сведений по дебиторской и кредиторской  задолженности (ф. 0503169)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200" y="889001"/>
            <a:ext cx="10668000" cy="43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932384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0" algn="l"/>
              </a:tabLst>
            </a:pPr>
            <a:r>
              <a:rPr lang="ru-RU" sz="1867" dirty="0">
                <a:solidFill>
                  <a:srgbClr val="000000"/>
                </a:solidFill>
                <a:latin typeface="Arial" panose="020B0604020202020204"/>
                <a:ea typeface="Times New Roman"/>
                <a:cs typeface="Times New Roman"/>
              </a:rPr>
              <a:t>Представление информации по </a:t>
            </a:r>
            <a:r>
              <a:rPr lang="ru-RU" sz="1867" dirty="0">
                <a:solidFill>
                  <a:srgbClr val="FF0000"/>
                </a:solidFill>
                <a:latin typeface="Arial" panose="020B0604020202020204"/>
                <a:ea typeface="Times New Roman"/>
                <a:cs typeface="Times New Roman"/>
              </a:rPr>
              <a:t>ликвидированным</a:t>
            </a:r>
            <a:r>
              <a:rPr lang="ru-RU" sz="1867" dirty="0">
                <a:solidFill>
                  <a:srgbClr val="000000"/>
                </a:solidFill>
                <a:latin typeface="Arial" panose="020B0604020202020204"/>
                <a:ea typeface="Times New Roman"/>
                <a:cs typeface="Times New Roman"/>
              </a:rPr>
              <a:t> организациям</a:t>
            </a:r>
            <a:endParaRPr lang="ru-RU" sz="1867" dirty="0">
              <a:solidFill>
                <a:srgbClr val="000000"/>
              </a:solidFill>
              <a:latin typeface="Arial" panose="020B0604020202020204"/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66" t="18889" r="33333" b="20370"/>
          <a:stretch/>
        </p:blipFill>
        <p:spPr>
          <a:xfrm>
            <a:off x="665317" y="1356821"/>
            <a:ext cx="10002684" cy="52578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956800" y="1586217"/>
            <a:ext cx="711200" cy="49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32384"/>
            <a:endParaRPr lang="ru-RU" sz="800" b="1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21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832" y="327547"/>
            <a:ext cx="8867328" cy="491319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/>
              <a:t>Подтверждение задолженности: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7267" y="818867"/>
            <a:ext cx="11449934" cy="4804012"/>
          </a:xfrm>
          <a:solidFill>
            <a:schemeClr val="bg1">
              <a:alpha val="77000"/>
            </a:schemeClr>
          </a:solidFill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ru-RU" sz="2000" dirty="0"/>
              <a:t>Форма 0504089 с. 2</a:t>
            </a:r>
          </a:p>
          <a:p>
            <a:pPr marL="0" indent="0" algn="ctr">
              <a:buNone/>
            </a:pPr>
            <a:r>
              <a:rPr lang="ru-RU" sz="2000" dirty="0"/>
              <a:t>По данным бухгалтерского учета установлено следующее:</a:t>
            </a:r>
          </a:p>
          <a:p>
            <a:pPr marL="0" indent="0" algn="ctr">
              <a:buNone/>
            </a:pPr>
            <a:r>
              <a:rPr lang="ru-RU" sz="2000" dirty="0" smtClean="0"/>
              <a:t>1. Дебиторская задолженность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16038"/>
              </p:ext>
            </p:extLst>
          </p:nvPr>
        </p:nvGraphicFramePr>
        <p:xfrm>
          <a:off x="437266" y="1951612"/>
          <a:ext cx="11399894" cy="315912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11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4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5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3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Наименование дебитора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Номер счета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Сумма задолженности по балансу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всего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 том числе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подтвержденная дебиторами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не подтвержденная дебиторами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 истекшим сроком исковой давности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4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6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603207" y="5110738"/>
            <a:ext cx="5442930" cy="1641366"/>
          </a:xfrm>
          <a:prstGeom prst="wedgeRoundRectCallout">
            <a:avLst>
              <a:gd name="adj1" fmla="val 60337"/>
              <a:gd name="adj2" fmla="val -72896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2200" dirty="0" smtClean="0"/>
              <a:t>Положения акта о порядке проведения инвентаризации в части подтверждения задолженности контрагентом 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0275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48343"/>
            <a:ext cx="11424592" cy="561586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cs typeface="Arial" panose="020B0604020202020204" pitchFamily="34" charset="0"/>
              </a:rPr>
              <a:t>Порядок проведения инвентаризации: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429" y="1059543"/>
            <a:ext cx="11437257" cy="4557486"/>
          </a:xfrm>
          <a:solidFill>
            <a:schemeClr val="bg1">
              <a:alpha val="77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i="1" dirty="0"/>
              <a:t>Расчеты с физическими лицами – заказчиками: считать подтвержденными, если не было обращения от физического лица;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i="1" dirty="0"/>
              <a:t>Расчеты с юридическими лицами посредством актов сверок: считать подтвержденными, если не было встречного акта с расхождениями;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i="1" dirty="0"/>
              <a:t>Расчеты с бюджетом: считать подтвержденными (+ отражение зачета аналитических счетов) на основании справки о принадлежности платежей (информации в личном кабинете)</a:t>
            </a:r>
          </a:p>
        </p:txBody>
      </p:sp>
    </p:spTree>
    <p:extLst>
      <p:ext uri="{BB962C8B-B14F-4D97-AF65-F5344CB8AC3E}">
        <p14:creationId xmlns:p14="http://schemas.microsoft.com/office/powerpoint/2010/main" val="1669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240" y="327547"/>
            <a:ext cx="8867328" cy="613611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/>
              <a:t>Подтверждение задолженности: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611448"/>
              </p:ext>
            </p:extLst>
          </p:nvPr>
        </p:nvGraphicFramePr>
        <p:xfrm>
          <a:off x="436562" y="1104901"/>
          <a:ext cx="10877431" cy="22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04513" y="3670066"/>
            <a:ext cx="63780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Акт сверки расчетов </a:t>
            </a:r>
            <a:r>
              <a:rPr lang="ru-RU" dirty="0">
                <a:solidFill>
                  <a:srgbClr val="C00000"/>
                </a:solidFill>
              </a:rPr>
              <a:t>не является первичным учетным документом</a:t>
            </a:r>
            <a:r>
              <a:rPr lang="ru-RU" dirty="0"/>
              <a:t>, подтверждающим совершение хозяйственной операции, так как при его оформлении не изменяется финансовое состояние сторон хозяйствующих субъектов. </a:t>
            </a:r>
          </a:p>
          <a:p>
            <a:pPr algn="r">
              <a:spcBef>
                <a:spcPts val="600"/>
              </a:spcBef>
            </a:pPr>
            <a:r>
              <a:rPr lang="ru-RU" dirty="0"/>
              <a:t>Постановление </a:t>
            </a:r>
            <a:r>
              <a:rPr lang="ru-RU" dirty="0">
                <a:solidFill>
                  <a:srgbClr val="C00000"/>
                </a:solidFill>
              </a:rPr>
              <a:t>АС ВВО от 18.07.2016 N </a:t>
            </a:r>
            <a:r>
              <a:rPr lang="ru-RU" dirty="0" smtClean="0">
                <a:solidFill>
                  <a:srgbClr val="C00000"/>
                </a:solidFill>
              </a:rPr>
              <a:t>Ф01-2768/2016</a:t>
            </a:r>
            <a:endParaRPr lang="ru-RU" sz="1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32513" y="4046616"/>
            <a:ext cx="3725840" cy="1160060"/>
          </a:xfrm>
          <a:prstGeom prst="wedgeRoundRectCallout">
            <a:avLst>
              <a:gd name="adj1" fmla="val 48469"/>
              <a:gd name="adj2" fmla="val -123382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</a:rPr>
              <a:t>Статья 9 Закона о бухгалтерском учете</a:t>
            </a:r>
          </a:p>
        </p:txBody>
      </p:sp>
    </p:spTree>
    <p:extLst>
      <p:ext uri="{BB962C8B-B14F-4D97-AF65-F5344CB8AC3E}">
        <p14:creationId xmlns:p14="http://schemas.microsoft.com/office/powerpoint/2010/main" val="10153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48343"/>
            <a:ext cx="11424592" cy="561586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/>
              <a:t>Подтверждение задолженности: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429" y="1059543"/>
            <a:ext cx="11437257" cy="4557486"/>
          </a:xfrm>
          <a:solidFill>
            <a:schemeClr val="bg1">
              <a:alpha val="77000"/>
            </a:schemeClr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sz="2400" dirty="0"/>
              <a:t>В отношении </a:t>
            </a:r>
            <a:r>
              <a:rPr lang="en-US" sz="2400" dirty="0"/>
              <a:t>&lt;…&gt; </a:t>
            </a:r>
            <a:r>
              <a:rPr lang="ru-RU" sz="2400" dirty="0"/>
              <a:t>иных финансовых активов, включая </a:t>
            </a:r>
            <a:r>
              <a:rPr lang="ru-RU" sz="2400" dirty="0">
                <a:solidFill>
                  <a:srgbClr val="C00000"/>
                </a:solidFill>
              </a:rPr>
              <a:t>дебиторскую задолженность, и обязательства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инвентаризация проводится путем проверки документов</a:t>
            </a:r>
            <a:r>
              <a:rPr lang="ru-RU" sz="2400" dirty="0"/>
              <a:t>, подтверждающих на момент проведения инвентаризации наличие соответствующих объектов имущества (прав), обязательств, условных активов или обязательств, резервов (обязанностей) (обоснованность владения соответствующими объектами инвентаризации), в том числе с использованием методов подтверждения, выверки (интеграции), а также посредством выполнения расчетов в целях определения стоимостных оценок (далее – метод расчетов). 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/>
              <a:t>(</a:t>
            </a:r>
            <a:r>
              <a:rPr lang="ru-RU" sz="2400" dirty="0"/>
              <a:t>пп</a:t>
            </a:r>
            <a:r>
              <a:rPr lang="ru-RU" sz="2400" dirty="0"/>
              <a:t>. (в) п. 18 приказа Минфина России от 13.09.2023 N 144н)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20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832" y="327547"/>
            <a:ext cx="8867328" cy="491319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/>
              <a:t>Подтверждение задолженности: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7267" y="1088571"/>
            <a:ext cx="11449934" cy="4534307"/>
          </a:xfrm>
          <a:solidFill>
            <a:schemeClr val="bg1">
              <a:alpha val="77000"/>
            </a:schemeClr>
          </a:solidFill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ru-RU" sz="2000" dirty="0"/>
              <a:t>Форма 0504089 с. 2</a:t>
            </a:r>
          </a:p>
          <a:p>
            <a:pPr marL="0" indent="0" algn="ctr">
              <a:buNone/>
            </a:pPr>
            <a:r>
              <a:rPr lang="ru-RU" sz="2000" dirty="0"/>
              <a:t>По данным бухгалтерского учета установлено следующее:</a:t>
            </a:r>
          </a:p>
          <a:p>
            <a:pPr marL="0" indent="0" algn="ctr">
              <a:buNone/>
            </a:pPr>
            <a:r>
              <a:rPr lang="ru-RU" sz="2000" dirty="0" smtClean="0"/>
              <a:t>1. Дебиторская задолженность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43454"/>
              </p:ext>
            </p:extLst>
          </p:nvPr>
        </p:nvGraphicFramePr>
        <p:xfrm>
          <a:off x="462288" y="2530220"/>
          <a:ext cx="11399892" cy="309265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11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0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9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3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дебитора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Номер счета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Сумма задолженности по балансу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том числе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подтвержденная дебиторами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подтвержденная дебиторами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 истекшим сроком исковой давности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4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7295088" y="5300624"/>
            <a:ext cx="2647198" cy="644508"/>
          </a:xfrm>
          <a:prstGeom prst="wedgeRoundRectCallout">
            <a:avLst>
              <a:gd name="adj1" fmla="val 59503"/>
              <a:gd name="adj2" fmla="val -95225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800" dirty="0" smtClean="0"/>
              <a:t>Место учета?</a:t>
            </a: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8468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472" y="241300"/>
            <a:ext cx="8867328" cy="648072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 smtClean="0">
                <a:cs typeface="Times New Roman" panose="02020603050405020304" pitchFamily="18" charset="0"/>
              </a:rPr>
              <a:t>Сомнительная задолженность: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0735" y="1104900"/>
            <a:ext cx="11442701" cy="4455242"/>
          </a:xfrm>
          <a:solidFill>
            <a:schemeClr val="bg1">
              <a:alpha val="79000"/>
            </a:schemeClr>
          </a:solidFill>
          <a:ln cap="rnd" cmpd="dbl">
            <a:noFill/>
            <a:round/>
          </a:ln>
        </p:spPr>
        <p:txBody>
          <a:bodyPr wrap="square"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000" dirty="0"/>
              <a:t>Сумма признанного дохода, по которому выявлена </a:t>
            </a:r>
            <a:r>
              <a:rPr lang="ru-RU" sz="2000" dirty="0">
                <a:solidFill>
                  <a:srgbClr val="C00000"/>
                </a:solidFill>
              </a:rPr>
              <a:t>дебиторская задолженность, не исполненная должником (плательщиком) в срок и не соответствующая критериям признания актива</a:t>
            </a:r>
            <a:r>
              <a:rPr lang="ru-RU" sz="2000" dirty="0"/>
              <a:t> (далее - </a:t>
            </a:r>
            <a:r>
              <a:rPr lang="ru-RU" sz="2000" dirty="0">
                <a:solidFill>
                  <a:srgbClr val="C00000"/>
                </a:solidFill>
              </a:rPr>
              <a:t>сомнительная задолженность</a:t>
            </a:r>
            <a:r>
              <a:rPr lang="ru-RU" sz="2000" dirty="0"/>
              <a:t>), корректируется с формированием резерва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по сомнительной задолженности. При этом </a:t>
            </a:r>
            <a:r>
              <a:rPr lang="ru-RU" sz="2000" dirty="0">
                <a:solidFill>
                  <a:srgbClr val="C00000"/>
                </a:solidFill>
              </a:rPr>
              <a:t>учет сомнительной задолженности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осуществляется субъектом учета на </a:t>
            </a:r>
            <a:r>
              <a:rPr lang="ru-RU" sz="2000" dirty="0">
                <a:solidFill>
                  <a:srgbClr val="C00000"/>
                </a:solidFill>
              </a:rPr>
              <a:t>забалансовых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счетах утвержденного им Рабочего плана счетов.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rgbClr val="C00000"/>
                </a:solidFill>
              </a:rPr>
              <a:t>Прекращение признания </a:t>
            </a:r>
            <a:r>
              <a:rPr lang="ru-RU" sz="2000" dirty="0"/>
              <a:t>(выбытия) с балансового (</a:t>
            </a:r>
            <a:r>
              <a:rPr lang="ru-RU" sz="2000" dirty="0"/>
              <a:t>забалансового</a:t>
            </a:r>
            <a:r>
              <a:rPr lang="ru-RU" sz="2000" dirty="0"/>
              <a:t>) учета сомнительной задолженности по доходам осуществляется </a:t>
            </a:r>
            <a:r>
              <a:rPr lang="ru-RU" sz="2000" dirty="0">
                <a:solidFill>
                  <a:srgbClr val="C00000"/>
                </a:solidFill>
              </a:rPr>
              <a:t>на основании решения комиссии </a:t>
            </a:r>
            <a:r>
              <a:rPr lang="ru-RU" sz="2000" dirty="0"/>
              <a:t>субъекта учета по поступлению и выбытию активов при наличии документов, подтверждающих неопределенность относительно получения экономических выгод или полезного потенциала.</a:t>
            </a:r>
          </a:p>
          <a:p>
            <a:pPr marL="0" indent="0"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dirty="0"/>
              <a:t>П. 11 ФСБУ «Доходы»</a:t>
            </a:r>
          </a:p>
        </p:txBody>
      </p:sp>
    </p:spTree>
    <p:extLst>
      <p:ext uri="{BB962C8B-B14F-4D97-AF65-F5344CB8AC3E}">
        <p14:creationId xmlns:p14="http://schemas.microsoft.com/office/powerpoint/2010/main" val="3555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1692</Words>
  <Application>Microsoft Office PowerPoint</Application>
  <PresentationFormat>Широкоэкранный</PresentationFormat>
  <Paragraphs>173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1_Тема Office</vt:lpstr>
      <vt:lpstr>Office Theme</vt:lpstr>
      <vt:lpstr>Презентация PowerPoint</vt:lpstr>
      <vt:lpstr>Задолженность в балансовом учете:</vt:lpstr>
      <vt:lpstr>Раздел 2 Сведений по дебиторской и кредиторской  задолженности (ф. 0503169)</vt:lpstr>
      <vt:lpstr>Подтверждение задолженности:</vt:lpstr>
      <vt:lpstr>Порядок проведения инвентаризации:</vt:lpstr>
      <vt:lpstr>Подтверждение задолженности:</vt:lpstr>
      <vt:lpstr>Подтверждение задолженности:</vt:lpstr>
      <vt:lpstr>Подтверждение задолженности:</vt:lpstr>
      <vt:lpstr>Сомнительная задолженность:</vt:lpstr>
      <vt:lpstr>Сомнительная задолженность:</vt:lpstr>
      <vt:lpstr>Сомнительная задолженность:</vt:lpstr>
      <vt:lpstr>Безнадежная задолженность:</vt:lpstr>
      <vt:lpstr>Безнадежная задолженность:</vt:lpstr>
      <vt:lpstr>Подтверждение задолженности:</vt:lpstr>
      <vt:lpstr>Анализ состояния дебиторских задолженностей:</vt:lpstr>
      <vt:lpstr>Нереальная ко взысканию задолженность:</vt:lpstr>
      <vt:lpstr>Нереальная ко взысканию задолженность:</vt:lpstr>
      <vt:lpstr>Анализ состояния дебиторских задолженностей:</vt:lpstr>
      <vt:lpstr>Дата сверки:</vt:lpstr>
      <vt:lpstr>Просроченная задолженность:</vt:lpstr>
      <vt:lpstr>Просроченная задолженность:</vt:lpstr>
      <vt:lpstr>Инвентаризационная опись по Приказу 61н: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Anastacia Anastacia</dc:creator>
  <cp:lastModifiedBy>Елена Кравченко</cp:lastModifiedBy>
  <cp:revision>62</cp:revision>
  <dcterms:created xsi:type="dcterms:W3CDTF">2022-04-25T12:19:38Z</dcterms:created>
  <dcterms:modified xsi:type="dcterms:W3CDTF">2023-11-03T12:47:36Z</dcterms:modified>
</cp:coreProperties>
</file>